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6"/>
  </p:notesMasterIdLst>
  <p:sldIdLst>
    <p:sldId id="256" r:id="rId2"/>
    <p:sldId id="305" r:id="rId3"/>
    <p:sldId id="467" r:id="rId4"/>
    <p:sldId id="468" r:id="rId5"/>
    <p:sldId id="456" r:id="rId6"/>
    <p:sldId id="401" r:id="rId7"/>
    <p:sldId id="457" r:id="rId8"/>
    <p:sldId id="335" r:id="rId9"/>
    <p:sldId id="295" r:id="rId10"/>
    <p:sldId id="309" r:id="rId11"/>
    <p:sldId id="449" r:id="rId12"/>
    <p:sldId id="334" r:id="rId13"/>
    <p:sldId id="298" r:id="rId14"/>
    <p:sldId id="299" r:id="rId15"/>
    <p:sldId id="286" r:id="rId16"/>
    <p:sldId id="296" r:id="rId17"/>
    <p:sldId id="470" r:id="rId18"/>
    <p:sldId id="471" r:id="rId19"/>
    <p:sldId id="469" r:id="rId20"/>
    <p:sldId id="319" r:id="rId21"/>
    <p:sldId id="462" r:id="rId22"/>
    <p:sldId id="460" r:id="rId23"/>
    <p:sldId id="461" r:id="rId24"/>
    <p:sldId id="459" r:id="rId25"/>
    <p:sldId id="463" r:id="rId26"/>
    <p:sldId id="458" r:id="rId27"/>
    <p:sldId id="402" r:id="rId28"/>
    <p:sldId id="403" r:id="rId29"/>
    <p:sldId id="451" r:id="rId30"/>
    <p:sldId id="452" r:id="rId31"/>
    <p:sldId id="454" r:id="rId32"/>
    <p:sldId id="455" r:id="rId33"/>
    <p:sldId id="404" r:id="rId34"/>
    <p:sldId id="300" r:id="rId35"/>
    <p:sldId id="318" r:id="rId36"/>
    <p:sldId id="303" r:id="rId37"/>
    <p:sldId id="304" r:id="rId38"/>
    <p:sldId id="332" r:id="rId39"/>
    <p:sldId id="464" r:id="rId40"/>
    <p:sldId id="465" r:id="rId41"/>
    <p:sldId id="466" r:id="rId42"/>
    <p:sldId id="327" r:id="rId43"/>
    <p:sldId id="328" r:id="rId44"/>
    <p:sldId id="329" r:id="rId45"/>
    <p:sldId id="330" r:id="rId46"/>
    <p:sldId id="333" r:id="rId47"/>
    <p:sldId id="297" r:id="rId48"/>
    <p:sldId id="323" r:id="rId49"/>
    <p:sldId id="308" r:id="rId50"/>
    <p:sldId id="257" r:id="rId51"/>
    <p:sldId id="275" r:id="rId52"/>
    <p:sldId id="258" r:id="rId53"/>
    <p:sldId id="259" r:id="rId54"/>
    <p:sldId id="260" r:id="rId55"/>
    <p:sldId id="287" r:id="rId56"/>
    <p:sldId id="261" r:id="rId57"/>
    <p:sldId id="262" r:id="rId58"/>
    <p:sldId id="263" r:id="rId59"/>
    <p:sldId id="264" r:id="rId60"/>
    <p:sldId id="279" r:id="rId61"/>
    <p:sldId id="292" r:id="rId62"/>
    <p:sldId id="288" r:id="rId63"/>
    <p:sldId id="283" r:id="rId64"/>
    <p:sldId id="289" r:id="rId65"/>
    <p:sldId id="290" r:id="rId66"/>
    <p:sldId id="284" r:id="rId67"/>
    <p:sldId id="268" r:id="rId68"/>
    <p:sldId id="270" r:id="rId69"/>
    <p:sldId id="271" r:id="rId70"/>
    <p:sldId id="274" r:id="rId71"/>
    <p:sldId id="272" r:id="rId72"/>
    <p:sldId id="273" r:id="rId73"/>
    <p:sldId id="278" r:id="rId74"/>
    <p:sldId id="276" r:id="rId75"/>
    <p:sldId id="281" r:id="rId76"/>
    <p:sldId id="293" r:id="rId77"/>
    <p:sldId id="277" r:id="rId78"/>
    <p:sldId id="294" r:id="rId79"/>
    <p:sldId id="285" r:id="rId80"/>
    <p:sldId id="280" r:id="rId81"/>
    <p:sldId id="291" r:id="rId82"/>
    <p:sldId id="307" r:id="rId83"/>
    <p:sldId id="320" r:id="rId84"/>
    <p:sldId id="321" r:id="rId85"/>
    <p:sldId id="322" r:id="rId86"/>
    <p:sldId id="269" r:id="rId87"/>
    <p:sldId id="336" r:id="rId88"/>
    <p:sldId id="265" r:id="rId89"/>
    <p:sldId id="267" r:id="rId90"/>
    <p:sldId id="337" r:id="rId91"/>
    <p:sldId id="399" r:id="rId92"/>
    <p:sldId id="400" r:id="rId93"/>
    <p:sldId id="447" r:id="rId94"/>
    <p:sldId id="448" r:id="rId9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5625"/>
    <a:srgbClr val="014388"/>
    <a:srgbClr val="012D5E"/>
    <a:srgbClr val="FFFA8D"/>
    <a:srgbClr val="42A3FC"/>
    <a:srgbClr val="A8C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23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680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F3C19-BE23-2547-BA4B-0163EFA93EC4}" type="datetimeFigureOut">
              <a:rPr lang="pl-PL" smtClean="0"/>
              <a:t>06.11.2022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2F03E-377E-3B48-BB1C-A3E33684AC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9786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2F03E-377E-3B48-BB1C-A3E33684AC83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3230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2F03E-377E-3B48-BB1C-A3E33684AC83}" type="slidenum">
              <a:rPr lang="pl-PL" smtClean="0"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5540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2F03E-377E-3B48-BB1C-A3E33684AC83}" type="slidenum">
              <a:rPr lang="pl-PL" smtClean="0"/>
              <a:t>82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995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93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7798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2F03E-377E-3B48-BB1C-A3E33684AC83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2024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2F03E-377E-3B48-BB1C-A3E33684AC83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2534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2F03E-377E-3B48-BB1C-A3E33684AC83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8747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2F03E-377E-3B48-BB1C-A3E33684AC83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1516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2F03E-377E-3B48-BB1C-A3E33684AC83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4371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2F03E-377E-3B48-BB1C-A3E33684AC83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0360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2F03E-377E-3B48-BB1C-A3E33684AC83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6340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2F03E-377E-3B48-BB1C-A3E33684AC83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2147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95BF-C5B3-9546-ACD0-296297408539}" type="datetimeFigureOut">
              <a:rPr lang="pl-PL" smtClean="0"/>
              <a:t>06.11.2022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BB27-A2E1-0844-ACE6-97D05FA8B0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8727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95BF-C5B3-9546-ACD0-296297408539}" type="datetimeFigureOut">
              <a:rPr lang="pl-PL" smtClean="0"/>
              <a:t>06.11.2022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BB27-A2E1-0844-ACE6-97D05FA8B0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277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95BF-C5B3-9546-ACD0-296297408539}" type="datetimeFigureOut">
              <a:rPr lang="pl-PL" smtClean="0"/>
              <a:t>06.11.2022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BB27-A2E1-0844-ACE6-97D05FA8B0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912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95BF-C5B3-9546-ACD0-296297408539}" type="datetimeFigureOut">
              <a:rPr lang="pl-PL" smtClean="0"/>
              <a:t>06.11.2022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BB27-A2E1-0844-ACE6-97D05FA8B0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9161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95BF-C5B3-9546-ACD0-296297408539}" type="datetimeFigureOut">
              <a:rPr lang="pl-PL" smtClean="0"/>
              <a:t>06.11.2022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BB27-A2E1-0844-ACE6-97D05FA8B0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917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95BF-C5B3-9546-ACD0-296297408539}" type="datetimeFigureOut">
              <a:rPr lang="pl-PL" smtClean="0"/>
              <a:t>06.11.2022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BB27-A2E1-0844-ACE6-97D05FA8B0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160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95BF-C5B3-9546-ACD0-296297408539}" type="datetimeFigureOut">
              <a:rPr lang="pl-PL" smtClean="0"/>
              <a:t>06.11.2022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BB27-A2E1-0844-ACE6-97D05FA8B0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4996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95BF-C5B3-9546-ACD0-296297408539}" type="datetimeFigureOut">
              <a:rPr lang="pl-PL" smtClean="0"/>
              <a:t>06.11.2022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BB27-A2E1-0844-ACE6-97D05FA8B0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4188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95BF-C5B3-9546-ACD0-296297408539}" type="datetimeFigureOut">
              <a:rPr lang="pl-PL" smtClean="0"/>
              <a:t>06.11.2022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BB27-A2E1-0844-ACE6-97D05FA8B0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111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95BF-C5B3-9546-ACD0-296297408539}" type="datetimeFigureOut">
              <a:rPr lang="pl-PL" smtClean="0"/>
              <a:t>06.11.2022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BB27-A2E1-0844-ACE6-97D05FA8B0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5250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95BF-C5B3-9546-ACD0-296297408539}" type="datetimeFigureOut">
              <a:rPr lang="pl-PL" smtClean="0"/>
              <a:t>06.11.2022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BB27-A2E1-0844-ACE6-97D05FA8B0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9480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195BF-C5B3-9546-ACD0-296297408539}" type="datetimeFigureOut">
              <a:rPr lang="pl-PL" smtClean="0"/>
              <a:t>06.11.2022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0BB27-A2E1-0844-ACE6-97D05FA8B0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593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7.svg"/><Relationship Id="rId21" Type="http://schemas.openxmlformats.org/officeDocument/2006/relationships/image" Target="../media/image25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24" Type="http://schemas.openxmlformats.org/officeDocument/2006/relationships/image" Target="../media/image28.pn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23" Type="http://schemas.openxmlformats.org/officeDocument/2006/relationships/image" Target="../media/image27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Materiał do studiowania</a:t>
            </a:r>
            <a:br>
              <a:rPr lang="pl-PL" dirty="0"/>
            </a:br>
            <a:r>
              <a:rPr lang="pl-PL" dirty="0"/>
              <a:t>Księgi Hioba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sz="3000" dirty="0"/>
              <a:t>„KFC na wynos”, Kozińce, jesień ’2022</a:t>
            </a:r>
            <a:endParaRPr lang="pl-PL" dirty="0"/>
          </a:p>
          <a:p>
            <a:endParaRPr lang="pl-PL" dirty="0"/>
          </a:p>
          <a:p>
            <a:pPr algn="r"/>
            <a:r>
              <a:rPr lang="pl-PL" sz="1500" dirty="0"/>
              <a:t>Wojtek Apel, </a:t>
            </a:r>
            <a:r>
              <a:rPr lang="pl-PL" sz="1500" dirty="0" err="1"/>
              <a:t>wojtek@pp.org.pl</a:t>
            </a:r>
            <a:endParaRPr lang="pl-PL" sz="1500" dirty="0"/>
          </a:p>
          <a:p>
            <a:pPr algn="r"/>
            <a:r>
              <a:rPr lang="pl-PL" sz="1500" dirty="0"/>
              <a:t>Materiał dostępny na http://</a:t>
            </a:r>
            <a:r>
              <a:rPr lang="pl-PL" sz="1500" dirty="0" err="1"/>
              <a:t>wojtek.pp.org.pl</a:t>
            </a:r>
            <a:r>
              <a:rPr lang="pl-PL" sz="1500" dirty="0"/>
              <a:t>/</a:t>
            </a:r>
            <a:r>
              <a:rPr lang="pl-PL" sz="1500" dirty="0" err="1"/>
              <a:t>tag</a:t>
            </a:r>
            <a:r>
              <a:rPr lang="pl-PL" sz="1500" dirty="0"/>
              <a:t>/lista/</a:t>
            </a:r>
            <a:r>
              <a:rPr lang="pl-PL" sz="1500" dirty="0" err="1"/>
              <a:t>hiob</a:t>
            </a:r>
            <a:endParaRPr lang="pl-PL" sz="1500" dirty="0"/>
          </a:p>
          <a:p>
            <a:pPr algn="r"/>
            <a:r>
              <a:rPr lang="pl-PL" sz="1500" dirty="0"/>
              <a:t>Teksty pochodzą z przekładu Biblii Tysiąclecia, wydanie 5</a:t>
            </a:r>
          </a:p>
        </p:txBody>
      </p:sp>
    </p:spTree>
    <p:extLst>
      <p:ext uri="{BB962C8B-B14F-4D97-AF65-F5344CB8AC3E}">
        <p14:creationId xmlns:p14="http://schemas.microsoft.com/office/powerpoint/2010/main" val="1396497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904056-33BA-884F-A75C-559926ABF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pl-PL" dirty="0"/>
              <a:t>Wstęp do pracy nad </a:t>
            </a:r>
            <a:br>
              <a:rPr lang="pl-PL" dirty="0"/>
            </a:br>
            <a:r>
              <a:rPr lang="pl-PL" dirty="0"/>
              <a:t>Księgą Hioba</a:t>
            </a:r>
          </a:p>
        </p:txBody>
      </p:sp>
      <p:sp>
        <p:nvSpPr>
          <p:cNvPr id="8" name="Podtytuł 7">
            <a:extLst>
              <a:ext uri="{FF2B5EF4-FFF2-40B4-BE49-F238E27FC236}">
                <a16:creationId xmlns:a16="http://schemas.microsoft.com/office/drawing/2014/main" id="{19CBE780-D709-BA44-9D22-0CAB398C25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sz="4400" dirty="0"/>
              <a:t>KFC na wynos, Kozińce, jesień ’2022</a:t>
            </a:r>
            <a:endParaRPr lang="pl-PL" dirty="0"/>
          </a:p>
          <a:p>
            <a:endParaRPr lang="pl-PL" dirty="0"/>
          </a:p>
          <a:p>
            <a:pPr algn="r"/>
            <a:r>
              <a:rPr lang="pl-PL" dirty="0"/>
              <a:t>Wojtek Apel, </a:t>
            </a:r>
            <a:r>
              <a:rPr lang="pl-PL" dirty="0" err="1"/>
              <a:t>wojtek@pp.org.pl</a:t>
            </a:r>
            <a:endParaRPr lang="pl-PL" dirty="0"/>
          </a:p>
          <a:p>
            <a:pPr algn="r"/>
            <a:r>
              <a:rPr lang="pl-PL" dirty="0"/>
              <a:t>Materiał dostępny na http://</a:t>
            </a:r>
            <a:r>
              <a:rPr lang="pl-PL" dirty="0" err="1"/>
              <a:t>wojtek.pp.org.pl</a:t>
            </a:r>
            <a:r>
              <a:rPr lang="pl-PL" dirty="0"/>
              <a:t>/</a:t>
            </a:r>
            <a:r>
              <a:rPr lang="pl-PL" dirty="0" err="1"/>
              <a:t>tag</a:t>
            </a:r>
            <a:r>
              <a:rPr lang="pl-PL" dirty="0"/>
              <a:t>/lista/</a:t>
            </a:r>
            <a:r>
              <a:rPr lang="pl-PL" dirty="0" err="1"/>
              <a:t>hiob</a:t>
            </a:r>
            <a:endParaRPr lang="pl-PL" dirty="0"/>
          </a:p>
          <a:p>
            <a:pPr algn="r"/>
            <a:r>
              <a:rPr lang="pl-PL" dirty="0"/>
              <a:t>Teksty pochodzą z przekładu Biblii Tysiąclecia, wydanie 5</a:t>
            </a:r>
          </a:p>
        </p:txBody>
      </p:sp>
    </p:spTree>
    <p:extLst>
      <p:ext uri="{BB962C8B-B14F-4D97-AF65-F5344CB8AC3E}">
        <p14:creationId xmlns:p14="http://schemas.microsoft.com/office/powerpoint/2010/main" val="2682005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3F4072-408D-CD47-889C-F4DC6ECB9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 każdego kawałka zadajemy pytania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972757-9E39-4145-8053-2981A4045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sz="4400" dirty="0"/>
              <a:t>Co Hiob mówi o Bogu?</a:t>
            </a:r>
          </a:p>
          <a:p>
            <a:r>
              <a:rPr lang="pl-PL" sz="4400" dirty="0"/>
              <a:t>Co Hiob mówi o sobie?</a:t>
            </a:r>
          </a:p>
          <a:p>
            <a:r>
              <a:rPr lang="pl-PL" sz="4400" dirty="0"/>
              <a:t>Co przyjaciele mówią o Bogu?</a:t>
            </a:r>
          </a:p>
          <a:p>
            <a:r>
              <a:rPr lang="pl-PL" sz="4400" dirty="0"/>
              <a:t>Co przyjaciele mówią o Hiobie?</a:t>
            </a:r>
          </a:p>
          <a:p>
            <a:endParaRPr lang="pl-PL" sz="4400" dirty="0"/>
          </a:p>
          <a:p>
            <a:r>
              <a:rPr lang="pl-PL" sz="4400" dirty="0"/>
              <a:t>Grupa 1 - </a:t>
            </a:r>
            <a:r>
              <a:rPr lang="pl-PL" sz="4400" dirty="0" err="1"/>
              <a:t>Elifaz</a:t>
            </a:r>
            <a:endParaRPr lang="pl-PL" sz="4400" dirty="0"/>
          </a:p>
          <a:p>
            <a:r>
              <a:rPr lang="pl-PL" sz="4400" dirty="0"/>
              <a:t>Grupa 2 - </a:t>
            </a:r>
            <a:r>
              <a:rPr lang="pl-PL" sz="4400" dirty="0" err="1"/>
              <a:t>Bildad</a:t>
            </a:r>
            <a:endParaRPr lang="pl-PL" sz="4400" dirty="0"/>
          </a:p>
          <a:p>
            <a:r>
              <a:rPr lang="pl-PL" sz="4400" dirty="0"/>
              <a:t>Grupa 3 - </a:t>
            </a:r>
            <a:r>
              <a:rPr lang="pl-PL" sz="4400" dirty="0" err="1"/>
              <a:t>Sofar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2647066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8C192F-A546-F849-B443-419344EC6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Trzy moje ścieżki przejścia przez Księgę Hioba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4A98F7-BEE3-AD42-85D2-0CCE288A3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Przemiana Hioba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Biznes Hioba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Światopoglądy różnych ludzi </a:t>
            </a:r>
            <a:br>
              <a:rPr lang="pl-PL" dirty="0"/>
            </a:br>
            <a:r>
              <a:rPr lang="pl-PL" dirty="0"/>
              <a:t>(inspiracja - Darek Czyszczoń, „</a:t>
            </a:r>
            <a:r>
              <a:rPr lang="pl-PL" i="1" dirty="0"/>
              <a:t>7 spojrzeń na Boga</a:t>
            </a:r>
            <a:r>
              <a:rPr lang="pl-PL" dirty="0"/>
              <a:t>”)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Dodatek:</a:t>
            </a:r>
          </a:p>
          <a:p>
            <a:pPr marL="0" indent="0">
              <a:buNone/>
            </a:pPr>
            <a:r>
              <a:rPr lang="pl-PL" dirty="0"/>
              <a:t>	Światopoglądy</a:t>
            </a:r>
          </a:p>
        </p:txBody>
      </p:sp>
    </p:spTree>
    <p:extLst>
      <p:ext uri="{BB962C8B-B14F-4D97-AF65-F5344CB8AC3E}">
        <p14:creationId xmlns:p14="http://schemas.microsoft.com/office/powerpoint/2010/main" val="966867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EC55BF-2C38-164F-B472-2C0BB63EE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869" y="156118"/>
            <a:ext cx="10515600" cy="752837"/>
          </a:xfrm>
        </p:spPr>
        <p:txBody>
          <a:bodyPr>
            <a:normAutofit/>
          </a:bodyPr>
          <a:lstStyle/>
          <a:p>
            <a:r>
              <a:rPr lang="pl-PL" sz="3600" dirty="0"/>
              <a:t>Struktura ks. Hioba wg Wojtka (’2021)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A25250-FA91-294B-881B-2EC133EEF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488" y="1003610"/>
            <a:ext cx="11940363" cy="5854390"/>
          </a:xfrm>
        </p:spPr>
        <p:txBody>
          <a:bodyPr numCol="3" spcCol="360000">
            <a:normAutofit fontScale="92500" lnSpcReduction="10000"/>
          </a:bodyPr>
          <a:lstStyle/>
          <a:p>
            <a:pPr marL="0" indent="0">
              <a:buNone/>
            </a:pPr>
            <a:r>
              <a:rPr lang="pl-PL" sz="1600" b="1" dirty="0"/>
              <a:t>1. Zawiązanie akcji – 1, 2</a:t>
            </a:r>
            <a:br>
              <a:rPr lang="pl-PL" sz="1600" b="1" dirty="0"/>
            </a:br>
            <a:r>
              <a:rPr lang="pl-PL" sz="1600" dirty="0"/>
              <a:t>1.1. Narracja - o Hiobie</a:t>
            </a:r>
            <a:br>
              <a:rPr lang="pl-PL" sz="1600" dirty="0"/>
            </a:br>
            <a:r>
              <a:rPr lang="pl-PL" sz="1600" dirty="0"/>
              <a:t>1.2. Rozmowa Boga z szatanem</a:t>
            </a:r>
            <a:br>
              <a:rPr lang="pl-PL" sz="1600" dirty="0"/>
            </a:br>
            <a:r>
              <a:rPr lang="pl-PL" sz="1600" dirty="0"/>
              <a:t>1.3. Hiob traci bogactwa</a:t>
            </a:r>
            <a:br>
              <a:rPr lang="pl-PL" sz="1600" dirty="0"/>
            </a:br>
            <a:r>
              <a:rPr lang="pl-PL" sz="1600" dirty="0"/>
              <a:t>1.4. Druga rozmowa Boga z szatanem - eskalacja</a:t>
            </a:r>
            <a:br>
              <a:rPr lang="pl-PL" sz="1600" dirty="0"/>
            </a:br>
            <a:r>
              <a:rPr lang="pl-PL" sz="1600" dirty="0"/>
              <a:t>1.5. Trąd obsypuje Hioba</a:t>
            </a:r>
            <a:br>
              <a:rPr lang="pl-PL" sz="1600" dirty="0"/>
            </a:br>
            <a:r>
              <a:rPr lang="pl-PL" sz="1600" dirty="0"/>
              <a:t>1.6. Dialog Hioba z żoną</a:t>
            </a:r>
            <a:br>
              <a:rPr lang="pl-PL" sz="1600" dirty="0"/>
            </a:br>
            <a:r>
              <a:rPr lang="pl-PL" sz="1600" dirty="0"/>
              <a:t>1.7. Pojawiają się przyjaciele</a:t>
            </a:r>
            <a:br>
              <a:rPr lang="pl-PL" sz="1600" dirty="0"/>
            </a:br>
            <a:endParaRPr lang="pl-PL" sz="1600" dirty="0"/>
          </a:p>
          <a:p>
            <a:pPr marL="0" indent="0">
              <a:buNone/>
            </a:pPr>
            <a:r>
              <a:rPr lang="pl-PL" sz="1600" b="1" dirty="0"/>
              <a:t>2. Dialogi Hioba z przyjaciółmi (3-27)</a:t>
            </a:r>
            <a:br>
              <a:rPr lang="pl-PL" sz="1600" dirty="0"/>
            </a:br>
            <a:r>
              <a:rPr lang="pl-PL" sz="1600" dirty="0"/>
              <a:t>2.1. Zagajenie Hioba - skarga na życie (3)</a:t>
            </a:r>
            <a:br>
              <a:rPr lang="pl-PL" sz="1600" dirty="0"/>
            </a:br>
            <a:r>
              <a:rPr lang="pl-PL" sz="1600" dirty="0"/>
              <a:t>2.2. </a:t>
            </a:r>
            <a:r>
              <a:rPr lang="pl-PL" sz="1600" dirty="0" err="1"/>
              <a:t>Elifaz</a:t>
            </a:r>
            <a:r>
              <a:rPr lang="pl-PL" sz="1600" dirty="0"/>
              <a:t> - mowa pierwsza (4; 5)</a:t>
            </a:r>
            <a:br>
              <a:rPr lang="pl-PL" sz="1600" dirty="0"/>
            </a:br>
            <a:r>
              <a:rPr lang="pl-PL" sz="1600" dirty="0"/>
              <a:t>2.3. Hiob - odpowiedź </a:t>
            </a:r>
            <a:r>
              <a:rPr lang="pl-PL" sz="1600" dirty="0" err="1"/>
              <a:t>Elifazowi</a:t>
            </a:r>
            <a:r>
              <a:rPr lang="pl-PL" sz="1600" dirty="0"/>
              <a:t> (6, 7) Tylko umęczony zna swą nędzę</a:t>
            </a:r>
            <a:br>
              <a:rPr lang="pl-PL" sz="1600" dirty="0"/>
            </a:br>
            <a:r>
              <a:rPr lang="pl-PL" sz="1600" dirty="0"/>
              <a:t>2.4. Pierwsza mowa </a:t>
            </a:r>
            <a:r>
              <a:rPr lang="pl-PL" sz="1600" dirty="0" err="1"/>
              <a:t>Bildada</a:t>
            </a:r>
            <a:r>
              <a:rPr lang="pl-PL" sz="1600" dirty="0"/>
              <a:t> (8) Potęga Boża w służbie sprawiedliwości</a:t>
            </a:r>
            <a:br>
              <a:rPr lang="pl-PL" sz="1600" dirty="0"/>
            </a:br>
            <a:r>
              <a:rPr lang="pl-PL" sz="1600" dirty="0"/>
              <a:t>2.5. Odpowiedź Hioba </a:t>
            </a:r>
            <a:r>
              <a:rPr lang="pl-PL" sz="1600" dirty="0" err="1"/>
              <a:t>Bildadowi</a:t>
            </a:r>
            <a:r>
              <a:rPr lang="pl-PL" sz="1600" dirty="0"/>
              <a:t> 9, 10 Bóg panem absolutnym</a:t>
            </a:r>
            <a:br>
              <a:rPr lang="pl-PL" sz="1600" dirty="0"/>
            </a:br>
            <a:r>
              <a:rPr lang="pl-PL" sz="1600" dirty="0"/>
              <a:t>2.6. Pierwsza mowa </a:t>
            </a:r>
            <a:r>
              <a:rPr lang="pl-PL" sz="1600" dirty="0" err="1"/>
              <a:t>Sofara</a:t>
            </a:r>
            <a:r>
              <a:rPr lang="pl-PL" sz="1600" dirty="0"/>
              <a:t> 11 Nawróć się!</a:t>
            </a:r>
            <a:br>
              <a:rPr lang="pl-PL" sz="1600" dirty="0"/>
            </a:br>
            <a:r>
              <a:rPr lang="pl-PL" sz="1600" dirty="0"/>
              <a:t>2.7. Odpowiedź Hioba </a:t>
            </a:r>
            <a:r>
              <a:rPr lang="pl-PL" sz="1600" dirty="0" err="1"/>
              <a:t>Sofarowi</a:t>
            </a:r>
            <a:r>
              <a:rPr lang="pl-PL" sz="1600" dirty="0"/>
              <a:t> 12 Mądrość i potęga Boga</a:t>
            </a:r>
            <a:br>
              <a:rPr lang="pl-PL" sz="1600" dirty="0"/>
            </a:br>
            <a:r>
              <a:rPr lang="pl-PL" sz="1600" dirty="0"/>
              <a:t>2.8. Hiob – c.d. -&gt; 13, 14</a:t>
            </a:r>
          </a:p>
          <a:p>
            <a:pPr marL="0" indent="0">
              <a:buNone/>
            </a:pPr>
            <a:br>
              <a:rPr lang="pl-PL" sz="1600" dirty="0"/>
            </a:br>
            <a:r>
              <a:rPr lang="pl-PL" sz="1600" dirty="0"/>
              <a:t>2.9. Hiob do Boga – mocne 13:20-14:22</a:t>
            </a:r>
            <a:br>
              <a:rPr lang="pl-PL" sz="1600" dirty="0"/>
            </a:br>
            <a:r>
              <a:rPr lang="pl-PL" sz="1600" dirty="0"/>
              <a:t>2.10. Druga mowa </a:t>
            </a:r>
            <a:r>
              <a:rPr lang="pl-PL" sz="1600" dirty="0" err="1"/>
              <a:t>Elifaza</a:t>
            </a:r>
            <a:r>
              <a:rPr lang="pl-PL" sz="1600" dirty="0"/>
              <a:t> 15:1 Hiob sam siebie oskarża</a:t>
            </a:r>
            <a:br>
              <a:rPr lang="pl-PL" sz="1600" dirty="0"/>
            </a:br>
            <a:r>
              <a:rPr lang="pl-PL" sz="1600" dirty="0"/>
              <a:t>2.11. Odpowiedź Hioba na mowę </a:t>
            </a:r>
            <a:r>
              <a:rPr lang="pl-PL" sz="1600" dirty="0" err="1"/>
              <a:t>Elizafa</a:t>
            </a:r>
            <a:r>
              <a:rPr lang="pl-PL" sz="1600" dirty="0"/>
              <a:t> 16:1, 17 Sprawiedliwość Boża a ludzka nieprawość</a:t>
            </a:r>
            <a:br>
              <a:rPr lang="pl-PL" sz="1600" dirty="0"/>
            </a:br>
            <a:r>
              <a:rPr lang="pl-PL" sz="1600" dirty="0"/>
              <a:t>2.12. Druga mowa </a:t>
            </a:r>
            <a:r>
              <a:rPr lang="pl-PL" sz="1600" dirty="0" err="1"/>
              <a:t>Bildada</a:t>
            </a:r>
            <a:r>
              <a:rPr lang="pl-PL" sz="1600" dirty="0"/>
              <a:t> 18:1 Gniew nic tu nie pomoże</a:t>
            </a:r>
            <a:br>
              <a:rPr lang="pl-PL" sz="1600" dirty="0"/>
            </a:br>
            <a:r>
              <a:rPr lang="pl-PL" sz="1600" dirty="0"/>
              <a:t>2.13. Druga odpowiedź Hioba </a:t>
            </a:r>
            <a:r>
              <a:rPr lang="pl-PL" sz="1600" dirty="0" err="1"/>
              <a:t>Bildadowi</a:t>
            </a:r>
            <a:r>
              <a:rPr lang="pl-PL" sz="1600" dirty="0"/>
              <a:t> 19 Triumf wiary człowieka opuszczonego</a:t>
            </a:r>
            <a:br>
              <a:rPr lang="pl-PL" sz="1600" dirty="0"/>
            </a:br>
            <a:r>
              <a:rPr lang="pl-PL" sz="1600" dirty="0"/>
              <a:t>2.14. </a:t>
            </a:r>
            <a:r>
              <a:rPr lang="pl-PL" sz="1600" dirty="0" err="1"/>
              <a:t>Sofara</a:t>
            </a:r>
            <a:r>
              <a:rPr lang="pl-PL" sz="1600" dirty="0"/>
              <a:t> 20 Sprawiedliwość nie zna wyjątków</a:t>
            </a:r>
            <a:br>
              <a:rPr lang="pl-PL" sz="1600" dirty="0"/>
            </a:br>
            <a:r>
              <a:rPr lang="pl-PL" sz="1600" dirty="0"/>
              <a:t>2.15. Odpowiedź Hioba do </a:t>
            </a:r>
            <a:r>
              <a:rPr lang="pl-PL" sz="1600" dirty="0" err="1"/>
              <a:t>Sofara</a:t>
            </a:r>
            <a:r>
              <a:rPr lang="pl-PL" sz="1600" dirty="0"/>
              <a:t> 21 Fakty przeczą zasadzie odpłaty doczesnej</a:t>
            </a:r>
          </a:p>
          <a:p>
            <a:pPr marL="0" indent="0">
              <a:buNone/>
            </a:pPr>
            <a:br>
              <a:rPr lang="pl-PL" sz="1600" dirty="0"/>
            </a:br>
            <a:r>
              <a:rPr lang="pl-PL" sz="1600" dirty="0"/>
              <a:t>2.16. Trzecia mowa </a:t>
            </a:r>
            <a:r>
              <a:rPr lang="pl-PL" sz="1600" dirty="0" err="1"/>
              <a:t>Elifaza</a:t>
            </a:r>
            <a:r>
              <a:rPr lang="pl-PL" sz="1600" dirty="0"/>
              <a:t> 22 Bóg karze tylko za grzechy</a:t>
            </a:r>
            <a:br>
              <a:rPr lang="pl-PL" sz="1600" dirty="0"/>
            </a:br>
            <a:r>
              <a:rPr lang="pl-PL" sz="1600" dirty="0"/>
              <a:t>2.17. Hiob - odpowiedź na trzecią mowę </a:t>
            </a:r>
            <a:r>
              <a:rPr lang="pl-PL" sz="1600" dirty="0" err="1"/>
              <a:t>Elizafara</a:t>
            </a:r>
            <a:r>
              <a:rPr lang="pl-PL" sz="1600" dirty="0"/>
              <a:t> 23</a:t>
            </a:r>
            <a:br>
              <a:rPr lang="pl-PL" sz="1600" dirty="0"/>
            </a:br>
            <a:r>
              <a:rPr lang="pl-PL" sz="1600" dirty="0"/>
              <a:t>2.18. Hiob - jakaś myśl oddzielna 24 Satyra społeczna: Na świecie panuje gwałt</a:t>
            </a:r>
            <a:br>
              <a:rPr lang="pl-PL" sz="1600" dirty="0"/>
            </a:br>
            <a:r>
              <a:rPr lang="pl-PL" sz="1600" dirty="0"/>
              <a:t>2.19. Trzecia, krótka mowa </a:t>
            </a:r>
            <a:r>
              <a:rPr lang="pl-PL" sz="1600" dirty="0" err="1"/>
              <a:t>Bildada</a:t>
            </a:r>
            <a:r>
              <a:rPr lang="pl-PL" sz="1600" dirty="0"/>
              <a:t> 25 Potęga Boga a słabość człowieka</a:t>
            </a:r>
            <a:br>
              <a:rPr lang="pl-PL" sz="1600" dirty="0"/>
            </a:br>
            <a:r>
              <a:rPr lang="pl-PL" sz="1600" dirty="0"/>
              <a:t>2.20. Odpowiedź Hioba 26:1-14; 27:1-23; Uznaję wszechmoc Boga</a:t>
            </a:r>
            <a:br>
              <a:rPr lang="pl-PL" sz="1600" dirty="0"/>
            </a:br>
            <a:r>
              <a:rPr lang="pl-PL" sz="1600" dirty="0"/>
              <a:t>2.21. I jeszcze raz Hiob (27:1-12) O poszukiwaniu mądrości</a:t>
            </a:r>
            <a:br>
              <a:rPr lang="pl-PL" sz="1600" dirty="0"/>
            </a:br>
            <a:r>
              <a:rPr lang="pl-PL" sz="1600" dirty="0"/>
              <a:t>2.22. BT uważa, że 27:13-25 to Trzecia mowa </a:t>
            </a:r>
            <a:r>
              <a:rPr lang="pl-PL" sz="1600" dirty="0" err="1"/>
              <a:t>Sofara</a:t>
            </a:r>
            <a:r>
              <a:rPr lang="pl-PL" sz="1600" dirty="0"/>
              <a:t>: Los niegodziwca</a:t>
            </a:r>
            <a:br>
              <a:rPr lang="pl-PL" sz="1600" dirty="0"/>
            </a:br>
            <a:endParaRPr lang="pl-PL" sz="1600" dirty="0"/>
          </a:p>
          <a:p>
            <a:pPr marL="0" indent="0">
              <a:buNone/>
            </a:pPr>
            <a:r>
              <a:rPr lang="pl-PL" sz="1600" b="1" dirty="0"/>
              <a:t>3. Mądrość o sobie - 28 Hymn o mądrości</a:t>
            </a:r>
            <a:br>
              <a:rPr lang="pl-PL" sz="1600" b="1" dirty="0"/>
            </a:br>
            <a:endParaRPr lang="pl-PL" sz="1600" b="1" dirty="0"/>
          </a:p>
          <a:p>
            <a:pPr marL="0" indent="0">
              <a:buNone/>
            </a:pPr>
            <a:r>
              <a:rPr lang="pl-PL" sz="1600" b="1" dirty="0"/>
              <a:t>4. Hiob - kolejne rozważania – 29, 30, 31 Mowa Hioba: Skarga i obrona</a:t>
            </a:r>
            <a:br>
              <a:rPr lang="pl-PL" sz="1600" dirty="0"/>
            </a:br>
            <a:r>
              <a:rPr lang="pl-PL" sz="1600" dirty="0"/>
              <a:t>4.1. Podsumowanie mów Hioba</a:t>
            </a:r>
            <a:br>
              <a:rPr lang="pl-PL" sz="1600" dirty="0"/>
            </a:br>
            <a:endParaRPr lang="pl-PL" sz="1600" dirty="0"/>
          </a:p>
          <a:p>
            <a:pPr marL="0" indent="0">
              <a:buNone/>
            </a:pPr>
            <a:r>
              <a:rPr lang="pl-PL" sz="1600" b="1" dirty="0"/>
              <a:t>5. </a:t>
            </a:r>
            <a:r>
              <a:rPr lang="pl-PL" sz="1600" b="1" dirty="0" err="1"/>
              <a:t>Elihu</a:t>
            </a:r>
            <a:r>
              <a:rPr lang="pl-PL" sz="1600" b="1" dirty="0"/>
              <a:t> u Hioba – 32:2nn</a:t>
            </a:r>
            <a:br>
              <a:rPr lang="pl-PL" sz="1600" dirty="0"/>
            </a:br>
            <a:r>
              <a:rPr lang="pl-PL" sz="1600" dirty="0"/>
              <a:t>5.1. </a:t>
            </a:r>
            <a:r>
              <a:rPr lang="pl-PL" sz="1600" dirty="0" err="1"/>
              <a:t>Elihu</a:t>
            </a:r>
            <a:r>
              <a:rPr lang="pl-PL" sz="1600" dirty="0"/>
              <a:t> się wkurzył i przemówił 32:2</a:t>
            </a:r>
            <a:br>
              <a:rPr lang="pl-PL" sz="1600" dirty="0"/>
            </a:br>
            <a:r>
              <a:rPr lang="pl-PL" sz="1600" dirty="0"/>
              <a:t>5.2. </a:t>
            </a:r>
            <a:r>
              <a:rPr lang="pl-PL" sz="1600" dirty="0" err="1"/>
              <a:t>Elihu</a:t>
            </a:r>
            <a:r>
              <a:rPr lang="pl-PL" sz="1600" dirty="0"/>
              <a:t> - wypowiedz pierwsza 32:6; 33</a:t>
            </a:r>
            <a:br>
              <a:rPr lang="pl-PL" sz="1600" dirty="0"/>
            </a:br>
            <a:r>
              <a:rPr lang="pl-PL" sz="1600" dirty="0"/>
              <a:t>5.3. </a:t>
            </a:r>
            <a:r>
              <a:rPr lang="pl-PL" sz="1600" dirty="0" err="1"/>
              <a:t>Elihu</a:t>
            </a:r>
            <a:r>
              <a:rPr lang="pl-PL" sz="1600" dirty="0"/>
              <a:t> do wszystkich wypowiedź druga 34 Bóg wszystkich karze</a:t>
            </a:r>
            <a:br>
              <a:rPr lang="pl-PL" sz="1600" dirty="0"/>
            </a:br>
            <a:r>
              <a:rPr lang="pl-PL" sz="1600" dirty="0"/>
              <a:t>5.4. Trzecia mowa </a:t>
            </a:r>
            <a:r>
              <a:rPr lang="pl-PL" sz="1600" dirty="0" err="1"/>
              <a:t>Elihu</a:t>
            </a:r>
            <a:r>
              <a:rPr lang="pl-PL" sz="1600" dirty="0"/>
              <a:t>: 35 Sprawy ludzkie nie są Bogu obojętne</a:t>
            </a:r>
            <a:br>
              <a:rPr lang="pl-PL" sz="1600" dirty="0"/>
            </a:br>
            <a:r>
              <a:rPr lang="pl-PL" sz="1600" dirty="0"/>
              <a:t>5.5. Czwarta mowa </a:t>
            </a:r>
            <a:r>
              <a:rPr lang="pl-PL" sz="1600" dirty="0" err="1"/>
              <a:t>Elihu</a:t>
            </a:r>
            <a:r>
              <a:rPr lang="pl-PL" sz="1600" dirty="0"/>
              <a:t>: 36 Sens cierpień Hioba</a:t>
            </a:r>
            <a:br>
              <a:rPr lang="pl-PL" sz="1600" dirty="0"/>
            </a:br>
            <a:r>
              <a:rPr lang="pl-PL" sz="1600" dirty="0"/>
              <a:t>5.6. Hymn na cześć Boga 36:22nn; 37</a:t>
            </a:r>
            <a:br>
              <a:rPr lang="pl-PL" sz="1600" dirty="0"/>
            </a:br>
            <a:endParaRPr lang="pl-PL" sz="1600" dirty="0"/>
          </a:p>
          <a:p>
            <a:pPr marL="0" indent="0">
              <a:buNone/>
            </a:pPr>
            <a:r>
              <a:rPr lang="pl-PL" sz="1600" b="1" dirty="0"/>
              <a:t>6. Bóg objawia się Hiobowi - 38-42:4</a:t>
            </a:r>
            <a:br>
              <a:rPr lang="pl-PL" sz="1600" b="1" dirty="0"/>
            </a:br>
            <a:r>
              <a:rPr lang="pl-PL" sz="1600" dirty="0"/>
              <a:t>6.1. Pierwsza wypowiedź Boga - 38, 39, 40:3 - Mądrość Boża widoczna w świecie</a:t>
            </a:r>
            <a:br>
              <a:rPr lang="pl-PL" sz="1600" dirty="0"/>
            </a:br>
            <a:r>
              <a:rPr lang="pl-PL" sz="1600" dirty="0"/>
              <a:t>6.2. Druga wypowiedz Boga, 40:6, 41 - Druga mowa Boga: Bóg panuje nad siłami zła</a:t>
            </a:r>
            <a:br>
              <a:rPr lang="pl-PL" sz="1600" dirty="0"/>
            </a:br>
            <a:r>
              <a:rPr lang="pl-PL" sz="1600" dirty="0"/>
              <a:t>6.3. Odpowiedź Hioba na objawienie się Boga - 42:1-4</a:t>
            </a:r>
            <a:br>
              <a:rPr lang="pl-PL" sz="1600" dirty="0"/>
            </a:br>
            <a:endParaRPr lang="pl-PL" sz="1600" dirty="0"/>
          </a:p>
          <a:p>
            <a:pPr marL="0" indent="0">
              <a:buNone/>
            </a:pPr>
            <a:r>
              <a:rPr lang="pl-PL" sz="1600" b="1" dirty="0"/>
              <a:t>7. Hiob o swojej przemianie - 42:5n</a:t>
            </a:r>
            <a:br>
              <a:rPr lang="pl-PL" sz="1600" dirty="0"/>
            </a:br>
            <a:endParaRPr lang="pl-PL" sz="1600" dirty="0"/>
          </a:p>
          <a:p>
            <a:pPr marL="0" indent="0">
              <a:buNone/>
            </a:pPr>
            <a:r>
              <a:rPr lang="pl-PL" sz="1600" b="1" dirty="0"/>
              <a:t>8. Zakończenie historii Hioba - 42:7nn</a:t>
            </a:r>
            <a:br>
              <a:rPr lang="pl-PL" sz="1600" dirty="0"/>
            </a:br>
            <a:r>
              <a:rPr lang="pl-PL" sz="1600" dirty="0"/>
              <a:t>8.1. Bóg gani przyjaciół Hioba 42:7</a:t>
            </a:r>
            <a:br>
              <a:rPr lang="pl-PL" sz="1600" dirty="0"/>
            </a:br>
            <a:r>
              <a:rPr lang="pl-PL" sz="1600" dirty="0"/>
              <a:t>8.2. Majętność Hioba podwojona 42:10</a:t>
            </a:r>
            <a:br>
              <a:rPr lang="pl-PL" sz="1600" dirty="0"/>
            </a:br>
            <a:r>
              <a:rPr lang="pl-PL" sz="1600" dirty="0"/>
              <a:t>8.3. Zakończenie historii</a:t>
            </a:r>
            <a:br>
              <a:rPr lang="pl-PL" sz="1600" dirty="0"/>
            </a:br>
            <a:br>
              <a:rPr lang="pl-PL" sz="1600" dirty="0"/>
            </a:b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420919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50FD98-B2A5-2648-B2CA-DB513740E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Osoby dramatu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52D581-497C-154D-AE58-0FF6C2E53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Hiob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Pan Bóg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Szatan (albo szatan w znaczeniu przeciwnik)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Słudzy Hioba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Żona Hioba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err="1"/>
              <a:t>Elifaz</a:t>
            </a:r>
            <a:r>
              <a:rPr lang="pl-PL" dirty="0"/>
              <a:t> z </a:t>
            </a:r>
            <a:r>
              <a:rPr lang="pl-PL" dirty="0" err="1"/>
              <a:t>Temanu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 err="1"/>
              <a:t>Bildad</a:t>
            </a:r>
            <a:r>
              <a:rPr lang="pl-PL" dirty="0"/>
              <a:t> ze </a:t>
            </a:r>
            <a:r>
              <a:rPr lang="pl-PL" dirty="0" err="1"/>
              <a:t>Szuach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 err="1"/>
              <a:t>Sofar</a:t>
            </a:r>
            <a:r>
              <a:rPr lang="pl-PL" dirty="0"/>
              <a:t> z </a:t>
            </a:r>
            <a:r>
              <a:rPr lang="pl-PL" dirty="0" err="1"/>
              <a:t>Naamy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 err="1"/>
              <a:t>Elihu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05132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Info o Księdze Hioba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Księga Hioba to Stary Testament</a:t>
            </a:r>
          </a:p>
          <a:p>
            <a:r>
              <a:rPr lang="pl-PL" dirty="0"/>
              <a:t>Księga Hioba jest stara:</a:t>
            </a:r>
          </a:p>
          <a:p>
            <a:pPr lvl="1"/>
            <a:r>
              <a:rPr lang="pl-PL" dirty="0"/>
              <a:t>na pewno przez Mojżeszem, a więc przez -1400</a:t>
            </a:r>
          </a:p>
          <a:p>
            <a:pPr lvl="1"/>
            <a:r>
              <a:rPr lang="pl-PL" dirty="0"/>
              <a:t>raczej, przed Abrahamem, a więc przed -1700</a:t>
            </a:r>
          </a:p>
          <a:p>
            <a:pPr lvl="1"/>
            <a:r>
              <a:rPr lang="pl-PL" dirty="0"/>
              <a:t>możliwe, że przed Noem, więc przed -4135 lat, albo niedługo po</a:t>
            </a:r>
          </a:p>
          <a:p>
            <a:r>
              <a:rPr lang="pl-PL" dirty="0"/>
              <a:t>Księga bardzo dobrze zachowana – w </a:t>
            </a:r>
            <a:r>
              <a:rPr lang="pl-PL" dirty="0" err="1"/>
              <a:t>Qumran</a:t>
            </a:r>
            <a:r>
              <a:rPr lang="pl-PL" dirty="0"/>
              <a:t> znaleziono manuskrypty</a:t>
            </a:r>
          </a:p>
          <a:p>
            <a:r>
              <a:rPr lang="pl-PL" dirty="0"/>
              <a:t>Księga bardzo dobrze zachowana, ale to poezja hebrajska i język trudny</a:t>
            </a:r>
          </a:p>
          <a:p>
            <a:r>
              <a:rPr lang="pl-PL" dirty="0"/>
              <a:t>Polecane przekłady na polski:</a:t>
            </a:r>
          </a:p>
          <a:p>
            <a:pPr lvl="1"/>
            <a:r>
              <a:rPr lang="pl-PL" dirty="0"/>
              <a:t>Biblia Tysiąclecia </a:t>
            </a:r>
            <a:r>
              <a:rPr lang="mr-IN" dirty="0"/>
              <a:t>–</a:t>
            </a:r>
            <a:r>
              <a:rPr lang="pl-PL" dirty="0"/>
              <a:t> godny polecenia</a:t>
            </a:r>
          </a:p>
          <a:p>
            <a:pPr lvl="1"/>
            <a:r>
              <a:rPr lang="pl-PL" dirty="0"/>
              <a:t>Biblia Gdańska </a:t>
            </a:r>
            <a:r>
              <a:rPr lang="mr-IN" dirty="0"/>
              <a:t>–</a:t>
            </a:r>
            <a:r>
              <a:rPr lang="pl-PL" dirty="0"/>
              <a:t> dość wierny</a:t>
            </a:r>
          </a:p>
          <a:p>
            <a:pPr lvl="1"/>
            <a:r>
              <a:rPr lang="pl-PL" dirty="0"/>
              <a:t>Jest przekład z </a:t>
            </a:r>
            <a:r>
              <a:rPr lang="pl-PL" dirty="0" err="1"/>
              <a:t>Septuaginty</a:t>
            </a:r>
            <a:r>
              <a:rPr lang="pl-PL" dirty="0"/>
              <a:t> ks. Popowskiego</a:t>
            </a:r>
          </a:p>
        </p:txBody>
      </p:sp>
    </p:spTree>
    <p:extLst>
      <p:ext uri="{BB962C8B-B14F-4D97-AF65-F5344CB8AC3E}">
        <p14:creationId xmlns:p14="http://schemas.microsoft.com/office/powerpoint/2010/main" val="549722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EDDE93-5EB8-A741-9AB0-7EAD4C6FC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Uwagi do uwzględnienia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BEC53E-23D2-B54E-B7F7-F3CCCD0C1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Uwaga na numeracje</a:t>
            </a:r>
          </a:p>
          <a:p>
            <a:pPr lvl="1"/>
            <a:r>
              <a:rPr lang="pl-PL" dirty="0"/>
              <a:t>BT pozwala sobie na korekty</a:t>
            </a:r>
          </a:p>
          <a:p>
            <a:r>
              <a:rPr lang="pl-PL" dirty="0"/>
              <a:t>Pozorne sprzeczności w tłumaczeniach</a:t>
            </a:r>
          </a:p>
          <a:p>
            <a:r>
              <a:rPr lang="pl-PL" dirty="0"/>
              <a:t>Tematy w ks. Hioba</a:t>
            </a:r>
          </a:p>
          <a:p>
            <a:pPr lvl="1"/>
            <a:r>
              <a:rPr lang="pl-PL" dirty="0"/>
              <a:t>Wątek światopoglądowy: kim jest Stwórca (o ile jest Stwórca)</a:t>
            </a:r>
          </a:p>
          <a:p>
            <a:pPr lvl="1"/>
            <a:r>
              <a:rPr lang="pl-PL" dirty="0"/>
              <a:t>Nie ma tu żadnego zakładu Szatana z Bogiem!</a:t>
            </a:r>
          </a:p>
          <a:p>
            <a:pPr lvl="1"/>
            <a:r>
              <a:rPr lang="pl-PL" dirty="0"/>
              <a:t>Wątek nieprawdziwy – o cierpieniu? NIE! To nie jest księga o cierpieniu</a:t>
            </a:r>
          </a:p>
          <a:p>
            <a:pPr lvl="1"/>
            <a:r>
              <a:rPr lang="pl-PL" dirty="0" err="1"/>
              <a:t>Fbx</a:t>
            </a:r>
            <a:r>
              <a:rPr lang="pl-PL" dirty="0"/>
              <a:t>: to rozprawienie się w teologią </a:t>
            </a:r>
            <a:r>
              <a:rPr lang="pl-PL" dirty="0" err="1"/>
              <a:t>retrybucji</a:t>
            </a:r>
            <a:r>
              <a:rPr lang="pl-PL" dirty="0"/>
              <a:t>!</a:t>
            </a:r>
          </a:p>
          <a:p>
            <a:r>
              <a:rPr lang="pl-PL" dirty="0"/>
              <a:t>Rysunki do wstawienia</a:t>
            </a:r>
          </a:p>
          <a:p>
            <a:pPr lvl="1"/>
            <a:r>
              <a:rPr lang="pl-PL" dirty="0"/>
              <a:t>Model odniesienia: Bóg stworzył niebo i ziemie, człowiek w raju, szatan w niebie i na ziemi</a:t>
            </a:r>
          </a:p>
          <a:p>
            <a:pPr lvl="1"/>
            <a:r>
              <a:rPr lang="pl-PL" dirty="0" err="1"/>
              <a:t>Metahistoria</a:t>
            </a:r>
            <a:r>
              <a:rPr lang="pl-PL" dirty="0"/>
              <a:t> i człowiek w czasie</a:t>
            </a:r>
          </a:p>
          <a:p>
            <a:pPr lvl="1"/>
            <a:r>
              <a:rPr lang="pl-PL" dirty="0"/>
              <a:t>Życie człowieka i człowiek w czasie cierpień. Pytanie: </a:t>
            </a:r>
            <a:r>
              <a:rPr lang="pl-PL" dirty="0" err="1"/>
              <a:t>dladczego</a:t>
            </a:r>
            <a:r>
              <a:rPr lang="pl-PL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34755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904056-33BA-884F-A75C-559926ABF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pl-PL" dirty="0"/>
              <a:t>O mądrości - 28</a:t>
            </a:r>
          </a:p>
        </p:txBody>
      </p:sp>
      <p:sp>
        <p:nvSpPr>
          <p:cNvPr id="8" name="Podtytuł 7">
            <a:extLst>
              <a:ext uri="{FF2B5EF4-FFF2-40B4-BE49-F238E27FC236}">
                <a16:creationId xmlns:a16="http://schemas.microsoft.com/office/drawing/2014/main" id="{19CBE780-D709-BA44-9D22-0CAB398C25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sz="4400" dirty="0"/>
              <a:t>KFC na wynos, Kozińce, jesień ’2022</a:t>
            </a:r>
            <a:endParaRPr lang="pl-PL" dirty="0"/>
          </a:p>
          <a:p>
            <a:endParaRPr lang="pl-PL" dirty="0"/>
          </a:p>
          <a:p>
            <a:pPr algn="r"/>
            <a:r>
              <a:rPr lang="pl-PL" dirty="0"/>
              <a:t>Wojtek Apel, </a:t>
            </a:r>
            <a:r>
              <a:rPr lang="pl-PL" dirty="0" err="1"/>
              <a:t>wojtek@pp.org.pl</a:t>
            </a:r>
            <a:endParaRPr lang="pl-PL" dirty="0"/>
          </a:p>
          <a:p>
            <a:pPr algn="r"/>
            <a:r>
              <a:rPr lang="pl-PL" dirty="0"/>
              <a:t>Materiał dostępny na http://</a:t>
            </a:r>
            <a:r>
              <a:rPr lang="pl-PL" dirty="0" err="1"/>
              <a:t>wojtek.pp.org.pl</a:t>
            </a:r>
            <a:r>
              <a:rPr lang="pl-PL" dirty="0"/>
              <a:t>/</a:t>
            </a:r>
            <a:r>
              <a:rPr lang="pl-PL" dirty="0" err="1"/>
              <a:t>tag</a:t>
            </a:r>
            <a:r>
              <a:rPr lang="pl-PL" dirty="0"/>
              <a:t>/lista/</a:t>
            </a:r>
            <a:r>
              <a:rPr lang="pl-PL" dirty="0" err="1"/>
              <a:t>hiob</a:t>
            </a:r>
            <a:endParaRPr lang="pl-PL" dirty="0"/>
          </a:p>
          <a:p>
            <a:pPr algn="r"/>
            <a:r>
              <a:rPr lang="pl-PL" dirty="0"/>
              <a:t>Teksty pochodzą z przekładu Biblii Tysiąclecia, wydanie 5</a:t>
            </a:r>
          </a:p>
        </p:txBody>
      </p:sp>
    </p:spTree>
    <p:extLst>
      <p:ext uri="{BB962C8B-B14F-4D97-AF65-F5344CB8AC3E}">
        <p14:creationId xmlns:p14="http://schemas.microsoft.com/office/powerpoint/2010/main" val="1262249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 mądrości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3111190" y="1825625"/>
            <a:ext cx="8242610" cy="4120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5400" i="1" dirty="0"/>
              <a:t>Bojaźń Boża - </a:t>
            </a:r>
          </a:p>
          <a:p>
            <a:pPr marL="0" indent="0">
              <a:buNone/>
            </a:pPr>
            <a:r>
              <a:rPr lang="pl-PL" sz="5400" i="1" dirty="0"/>
              <a:t>		mądrością,</a:t>
            </a:r>
          </a:p>
          <a:p>
            <a:pPr marL="0" indent="0">
              <a:buNone/>
            </a:pPr>
            <a:r>
              <a:rPr lang="pl-PL" sz="5400" i="1" dirty="0"/>
              <a:t>		roztropnością</a:t>
            </a:r>
          </a:p>
          <a:p>
            <a:pPr>
              <a:buFontTx/>
              <a:buChar char="-"/>
            </a:pPr>
            <a:r>
              <a:rPr lang="pl-PL" sz="5400" i="1" dirty="0"/>
              <a:t>zła unikanie.</a:t>
            </a:r>
          </a:p>
          <a:p>
            <a:pPr marL="3200400" lvl="7" indent="0">
              <a:buNone/>
            </a:pPr>
            <a:r>
              <a:rPr lang="pl-PL" sz="2800" i="1" dirty="0"/>
              <a:t>Hiob 28:28</a:t>
            </a:r>
          </a:p>
        </p:txBody>
      </p:sp>
    </p:spTree>
    <p:extLst>
      <p:ext uri="{BB962C8B-B14F-4D97-AF65-F5344CB8AC3E}">
        <p14:creationId xmlns:p14="http://schemas.microsoft.com/office/powerpoint/2010/main" val="568228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3EDE8C-E6EE-B243-B4A3-7253703D1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 mądrości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BF9B88-5009-AE4C-9702-7799B12E5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BT: Bojaźń Boża - zaiste mądrością, roztropnością zaś - zła unikanie.</a:t>
            </a:r>
          </a:p>
          <a:p>
            <a:r>
              <a:rPr lang="pl-PL" dirty="0"/>
              <a:t>BW: Oto bojaźń Pańska, ona jest mądrością, a unikanie złego rozumem.</a:t>
            </a:r>
          </a:p>
          <a:p>
            <a:r>
              <a:rPr lang="pl-PL" dirty="0"/>
              <a:t>UBG: Oto bojaźń Pana, ona jest mądrością, a odstąpienie od zła jest rozumem.</a:t>
            </a:r>
          </a:p>
          <a:p>
            <a:r>
              <a:rPr lang="pl-PL" dirty="0"/>
              <a:t>BG:</a:t>
            </a:r>
          </a:p>
          <a:p>
            <a:r>
              <a:rPr lang="pl-PL" dirty="0"/>
              <a:t>EIB: </a:t>
            </a:r>
          </a:p>
          <a:p>
            <a:r>
              <a:rPr lang="pl-PL" dirty="0"/>
              <a:t>BG</a:t>
            </a:r>
          </a:p>
          <a:p>
            <a:endParaRPr lang="pl-PL" dirty="0"/>
          </a:p>
          <a:p>
            <a:r>
              <a:rPr lang="pl-PL" dirty="0" err="1"/>
              <a:t>Ps</a:t>
            </a:r>
            <a:r>
              <a:rPr lang="pl-PL" dirty="0"/>
              <a:t> 111:10; </a:t>
            </a:r>
            <a:r>
              <a:rPr lang="pl-PL" dirty="0" err="1"/>
              <a:t>Przyp</a:t>
            </a:r>
            <a:r>
              <a:rPr lang="pl-PL" dirty="0"/>
              <a:t> 9:10 - Bojaźń Pana to początek mądrości</a:t>
            </a:r>
          </a:p>
          <a:p>
            <a:r>
              <a:rPr lang="pl-PL" dirty="0"/>
              <a:t>Antyteza w prologu traktacie </a:t>
            </a:r>
            <a:r>
              <a:rPr lang="pl-PL" dirty="0" err="1"/>
              <a:t>Rz</a:t>
            </a:r>
            <a:r>
              <a:rPr lang="pl-PL" dirty="0"/>
              <a:t> 1:18n – </a:t>
            </a:r>
            <a:r>
              <a:rPr lang="pl-PL" i="1" dirty="0"/>
              <a:t>Ponieważ nie ….. wydał ich Bóg …. Podając się za …. zgłupieli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6702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8C192F-A546-F849-B443-419344EC6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Plan zajęć, Kozińce 4-6 listopada ’2022</a:t>
            </a:r>
            <a:br>
              <a:rPr lang="pl-PL" dirty="0"/>
            </a:br>
            <a:r>
              <a:rPr lang="pl-PL" dirty="0"/>
              <a:t>takie coś na zaproszeniu jest OK, praktyka jest inna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4A98F7-BEE3-AD42-85D2-0CCE288A3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3955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W piątek 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/>
              <a:t>Wprowadzenie do Księgi Hioba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/>
              <a:t>Osoby dramatu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/>
              <a:t>Kim jest Hiob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/>
              <a:t>Czytanie rozdziałów 1, 2 i kawałek 3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/>
              <a:t>Oglądanie całej Księgi z dużej odległości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W sobotę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/>
              <a:t>Wypowiedzi Hioba, trzech przyjaciół Hioba i komentarze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/>
              <a:t>O mądrości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/>
              <a:t>Jeszcze wypowiedzi Hioba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/>
              <a:t>Wypowiedzi </a:t>
            </a:r>
            <a:r>
              <a:rPr lang="pl-PL" dirty="0" err="1"/>
              <a:t>Elihu</a:t>
            </a:r>
            <a:r>
              <a:rPr lang="pl-PL" dirty="0"/>
              <a:t> - wstęp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W niedziele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/>
              <a:t>Wypowiedzi </a:t>
            </a:r>
            <a:r>
              <a:rPr lang="pl-PL" dirty="0" err="1"/>
              <a:t>Elihu</a:t>
            </a:r>
            <a:endParaRPr lang="pl-PL" dirty="0"/>
          </a:p>
          <a:p>
            <a:pPr marL="971550" lvl="1" indent="-514350">
              <a:buFont typeface="+mj-lt"/>
              <a:buAutoNum type="arabicPeriod"/>
            </a:pPr>
            <a:r>
              <a:rPr lang="pl-PL" dirty="0"/>
              <a:t>Objawianie się Boga Hiobowi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/>
              <a:t>Przemiana Hioba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/>
              <a:t>Na deser - Biznes Hioba</a:t>
            </a:r>
          </a:p>
          <a:p>
            <a:pPr marL="971550" lvl="1" indent="-514350"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4304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904056-33BA-884F-A75C-559926ABF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pl-PL" dirty="0"/>
              <a:t>Ćwiczenie:</a:t>
            </a:r>
            <a:br>
              <a:rPr lang="pl-PL" dirty="0"/>
            </a:br>
            <a:r>
              <a:rPr lang="pl-PL" dirty="0"/>
              <a:t>co zrobić z </a:t>
            </a:r>
            <a:r>
              <a:rPr lang="pl-PL" dirty="0" err="1"/>
              <a:t>Elihu</a:t>
            </a:r>
            <a:r>
              <a:rPr lang="pl-PL" dirty="0"/>
              <a:t>? - 32-37</a:t>
            </a:r>
          </a:p>
        </p:txBody>
      </p:sp>
      <p:sp>
        <p:nvSpPr>
          <p:cNvPr id="8" name="Podtytuł 7">
            <a:extLst>
              <a:ext uri="{FF2B5EF4-FFF2-40B4-BE49-F238E27FC236}">
                <a16:creationId xmlns:a16="http://schemas.microsoft.com/office/drawing/2014/main" id="{19CBE780-D709-BA44-9D22-0CAB398C25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sz="4400" dirty="0"/>
              <a:t>KFC na wynos, Kozińce, jesień ’2022</a:t>
            </a:r>
            <a:endParaRPr lang="pl-PL" dirty="0"/>
          </a:p>
          <a:p>
            <a:endParaRPr lang="pl-PL" dirty="0"/>
          </a:p>
          <a:p>
            <a:pPr algn="r"/>
            <a:r>
              <a:rPr lang="pl-PL" dirty="0"/>
              <a:t>Wojtek Apel, </a:t>
            </a:r>
            <a:r>
              <a:rPr lang="pl-PL" dirty="0" err="1"/>
              <a:t>wojtek@pp.org.pl</a:t>
            </a:r>
            <a:endParaRPr lang="pl-PL" dirty="0"/>
          </a:p>
          <a:p>
            <a:pPr algn="r"/>
            <a:r>
              <a:rPr lang="pl-PL" dirty="0"/>
              <a:t>Materiał dostępny na http://</a:t>
            </a:r>
            <a:r>
              <a:rPr lang="pl-PL" dirty="0" err="1"/>
              <a:t>wojtek.pp.org.pl</a:t>
            </a:r>
            <a:r>
              <a:rPr lang="pl-PL" dirty="0"/>
              <a:t>/</a:t>
            </a:r>
            <a:r>
              <a:rPr lang="pl-PL" dirty="0" err="1"/>
              <a:t>tag</a:t>
            </a:r>
            <a:r>
              <a:rPr lang="pl-PL" dirty="0"/>
              <a:t>/lista/</a:t>
            </a:r>
            <a:r>
              <a:rPr lang="pl-PL" dirty="0" err="1"/>
              <a:t>hiob</a:t>
            </a:r>
            <a:endParaRPr lang="pl-PL" dirty="0"/>
          </a:p>
          <a:p>
            <a:pPr algn="r"/>
            <a:r>
              <a:rPr lang="pl-PL" dirty="0"/>
              <a:t>Teksty pochodzą z przekładu Biblii Tysiąclecia, wydanie 5</a:t>
            </a:r>
          </a:p>
        </p:txBody>
      </p:sp>
    </p:spTree>
    <p:extLst>
      <p:ext uri="{BB962C8B-B14F-4D97-AF65-F5344CB8AC3E}">
        <p14:creationId xmlns:p14="http://schemas.microsoft.com/office/powerpoint/2010/main" val="4252373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EB7009-6968-9246-B640-D509C12C5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Ćwiczenie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B0A16A-3439-2242-AD5E-F070B5B98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Każdy z nas musi się binarnie określić, czy „</a:t>
            </a:r>
            <a:r>
              <a:rPr lang="pl-PL" i="1" dirty="0" err="1"/>
              <a:t>Elihu</a:t>
            </a:r>
            <a:r>
              <a:rPr lang="pl-PL" i="1" dirty="0"/>
              <a:t> jest od Boga</a:t>
            </a:r>
            <a:r>
              <a:rPr lang="pl-PL" dirty="0"/>
              <a:t>”.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Efekt: dyskusja o stylach literackich, i o tym co w Biblii jest Słowem Bożym, co historią.</a:t>
            </a:r>
          </a:p>
        </p:txBody>
      </p:sp>
    </p:spTree>
    <p:extLst>
      <p:ext uri="{BB962C8B-B14F-4D97-AF65-F5344CB8AC3E}">
        <p14:creationId xmlns:p14="http://schemas.microsoft.com/office/powerpoint/2010/main" val="1881954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6FE3AF-713B-B34F-B86E-1A1D1352F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Nasze decyzje o tym czy „</a:t>
            </a:r>
            <a:r>
              <a:rPr lang="pl-PL" dirty="0" err="1"/>
              <a:t>Elihu</a:t>
            </a:r>
            <a:r>
              <a:rPr lang="pl-PL" dirty="0"/>
              <a:t> jest od Boga”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FCAC1F-2610-6042-9ADF-EB9F2963C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Sylwek: </a:t>
            </a:r>
            <a:r>
              <a:rPr lang="pl-PL" dirty="0" err="1"/>
              <a:t>Elihu</a:t>
            </a:r>
            <a:r>
              <a:rPr lang="pl-PL" dirty="0"/>
              <a:t> dobrze postawił diagnozę odnośnie Hioba i kumpli; dobrze też opisuje Boga (35:15) pokazuje suwerenność, (36:23); sugeruje wdzięczność Bogu; A może  też wskazuje na Jezusa (33:23-24).</a:t>
            </a:r>
            <a:br>
              <a:rPr lang="pl-PL" dirty="0"/>
            </a:br>
            <a:r>
              <a:rPr lang="pl-PL" b="1" dirty="0"/>
              <a:t>Odpowiedź: </a:t>
            </a:r>
            <a:r>
              <a:rPr lang="pl-PL" dirty="0"/>
              <a:t>Człowiek od Boga.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Aga: Do wypowiedzi przymusza go wnętrze, Aga interpretuje to jako Ducha Świętego; </a:t>
            </a:r>
            <a:r>
              <a:rPr lang="pl-PL" dirty="0" err="1"/>
              <a:t>Elihu</a:t>
            </a:r>
            <a:r>
              <a:rPr lang="pl-PL" dirty="0"/>
              <a:t> mówi z serca, ma też widzę….. </a:t>
            </a:r>
            <a:r>
              <a:rPr lang="pl-PL" dirty="0" err="1"/>
              <a:t>Elihu</a:t>
            </a:r>
            <a:r>
              <a:rPr lang="pl-PL" dirty="0"/>
              <a:t> mówi jak Bóg do nas mówi (33:14-19); </a:t>
            </a:r>
            <a:br>
              <a:rPr lang="pl-PL" dirty="0"/>
            </a:br>
            <a:r>
              <a:rPr lang="pl-PL" b="1" dirty="0"/>
              <a:t>Odpowiedź: </a:t>
            </a:r>
            <a:r>
              <a:rPr lang="pl-PL" dirty="0" err="1"/>
              <a:t>Elihu</a:t>
            </a:r>
            <a:r>
              <a:rPr lang="pl-PL" dirty="0"/>
              <a:t> jest od Pana Boga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Rafał:</a:t>
            </a:r>
            <a:r>
              <a:rPr lang="pl-PL" b="1" dirty="0"/>
              <a:t> </a:t>
            </a:r>
            <a:r>
              <a:rPr lang="pl-PL" dirty="0"/>
              <a:t>Wskazuje na wielkość Boga, sugeruje samodzielne, wolne działanie ale w obecności wywyższonego Boga.</a:t>
            </a:r>
            <a:br>
              <a:rPr lang="pl-PL" dirty="0"/>
            </a:br>
            <a:r>
              <a:rPr lang="pl-PL" b="1" dirty="0"/>
              <a:t>Odpowiedź: </a:t>
            </a:r>
            <a:r>
              <a:rPr lang="pl-PL" dirty="0" err="1"/>
              <a:t>Elihu</a:t>
            </a:r>
            <a:r>
              <a:rPr lang="pl-PL" dirty="0"/>
              <a:t> jest on Pana Boga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Rafał P.: </a:t>
            </a:r>
            <a:r>
              <a:rPr lang="pl-PL" b="1" dirty="0"/>
              <a:t>Odpowiedź: </a:t>
            </a:r>
            <a:r>
              <a:rPr lang="pl-PL" dirty="0"/>
              <a:t>To nie słowa Boga, ale </a:t>
            </a:r>
            <a:r>
              <a:rPr lang="pl-PL" dirty="0" err="1"/>
              <a:t>Elihu</a:t>
            </a:r>
            <a:r>
              <a:rPr lang="pl-PL" dirty="0"/>
              <a:t> jest pośrednikiem.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Adrian: </a:t>
            </a:r>
            <a:r>
              <a:rPr lang="pl-PL" b="1" dirty="0"/>
              <a:t>Odpowiedź:</a:t>
            </a:r>
            <a:r>
              <a:rPr lang="pl-PL" dirty="0"/>
              <a:t> </a:t>
            </a:r>
            <a:r>
              <a:rPr lang="pl-PL" dirty="0" err="1"/>
              <a:t>Elihiu</a:t>
            </a:r>
            <a:r>
              <a:rPr lang="pl-PL" dirty="0"/>
              <a:t> nie jest od Boga.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Kasia: </a:t>
            </a:r>
            <a:r>
              <a:rPr lang="pl-PL" b="1" dirty="0"/>
              <a:t>Odp.</a:t>
            </a:r>
            <a:r>
              <a:rPr lang="pl-PL" dirty="0"/>
              <a:t> </a:t>
            </a:r>
            <a:r>
              <a:rPr lang="pl-PL" dirty="0" err="1"/>
              <a:t>Elihu</a:t>
            </a:r>
            <a:r>
              <a:rPr lang="pl-PL" dirty="0"/>
              <a:t> jest od Boga, ale jest dylemat! Przykład wątpliwości 37:24. Zmiana – </a:t>
            </a:r>
            <a:r>
              <a:rPr lang="pl-PL" dirty="0" err="1"/>
              <a:t>jednk</a:t>
            </a:r>
            <a:r>
              <a:rPr lang="pl-PL" dirty="0"/>
              <a:t> </a:t>
            </a:r>
            <a:r>
              <a:rPr lang="pl-PL" b="1" dirty="0"/>
              <a:t>NIE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C.d. Na następnym</a:t>
            </a:r>
          </a:p>
        </p:txBody>
      </p:sp>
    </p:spTree>
    <p:extLst>
      <p:ext uri="{BB962C8B-B14F-4D97-AF65-F5344CB8AC3E}">
        <p14:creationId xmlns:p14="http://schemas.microsoft.com/office/powerpoint/2010/main" val="440415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6FE3AF-713B-B34F-B86E-1A1D1352F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Nasze decyzje o tym czy „</a:t>
            </a:r>
            <a:r>
              <a:rPr lang="pl-PL" dirty="0" err="1"/>
              <a:t>Elihu</a:t>
            </a:r>
            <a:r>
              <a:rPr lang="pl-PL" dirty="0"/>
              <a:t> jest od Boga”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FCAC1F-2610-6042-9ADF-EB9F2963C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8199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Arek: Tak jak Kasia, </a:t>
            </a:r>
            <a:r>
              <a:rPr lang="pl-PL" b="1" dirty="0"/>
              <a:t>odpowiedź: </a:t>
            </a:r>
            <a:r>
              <a:rPr lang="pl-PL" dirty="0"/>
              <a:t> jednak nie, bo też są wątpliwości (35:6)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Martynka: też ma mieszane uczucia… zgrzyty są.,.. Jest </a:t>
            </a:r>
            <a:r>
              <a:rPr lang="pl-PL" dirty="0" err="1"/>
              <a:t>podejżliwa</a:t>
            </a:r>
            <a:r>
              <a:rPr lang="pl-PL" dirty="0"/>
              <a:t>. </a:t>
            </a:r>
            <a:r>
              <a:rPr lang="pl-PL" b="1" dirty="0" err="1"/>
              <a:t>Odp</a:t>
            </a:r>
            <a:r>
              <a:rPr lang="pl-PL" b="1" dirty="0"/>
              <a:t>:. </a:t>
            </a:r>
            <a:r>
              <a:rPr lang="pl-PL" dirty="0"/>
              <a:t>Wątpliwości, lepie nie.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Michał: 36:2 – przemówi za Boga; ale kto może mówić jak Bóg. To zgrzyt! Jego słowa są z serca (32:8) ale duch Boga jest w człowieku; 32:18-21 – mówi, że ulży sobie. Wnioski: ma wiedze, wierzy, że wiedza ta jest od Boga, ale niekoniecznie to co mówi, jest od Boga.</a:t>
            </a:r>
            <a:br>
              <a:rPr lang="pl-PL" dirty="0"/>
            </a:br>
            <a:r>
              <a:rPr lang="pl-PL" b="1" dirty="0" err="1"/>
              <a:t>Odp</a:t>
            </a:r>
            <a:r>
              <a:rPr lang="pl-PL" b="1" dirty="0"/>
              <a:t>: </a:t>
            </a:r>
            <a:r>
              <a:rPr lang="pl-PL" b="1" dirty="0" err="1"/>
              <a:t>Elihu</a:t>
            </a:r>
            <a:r>
              <a:rPr lang="pl-PL" b="1" dirty="0"/>
              <a:t> manipuluje, dokłada od siebie, nie może być od Boga.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Natalia: … dygresja i dyskusja o Objawieniu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Janek: widoczny efekt ludzki tworzy dylemat: </a:t>
            </a:r>
            <a:br>
              <a:rPr lang="pl-PL" dirty="0"/>
            </a:br>
            <a:r>
              <a:rPr lang="pl-PL" b="1" dirty="0"/>
              <a:t>Odp.</a:t>
            </a:r>
            <a:r>
              <a:rPr lang="pl-PL" dirty="0"/>
              <a:t> Człowiek od Boga, ale jest skażone przez </a:t>
            </a:r>
            <a:r>
              <a:rPr lang="pl-PL" dirty="0" err="1"/>
              <a:t>Elihu</a:t>
            </a:r>
            <a:r>
              <a:rPr lang="pl-PL" dirty="0"/>
              <a:t> jako człowieka.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Wojtek: To prorok. Zadanie społeczności – rozsądzać proroctwa.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Edyta: </a:t>
            </a:r>
            <a:r>
              <a:rPr lang="pl-PL" b="1" dirty="0"/>
              <a:t>odp.</a:t>
            </a:r>
            <a:r>
              <a:rPr lang="pl-PL" dirty="0"/>
              <a:t> Nie traktujemy tego jako słów od Boga.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Bogdan: Pragnieniem </a:t>
            </a:r>
            <a:r>
              <a:rPr lang="pl-PL" dirty="0" err="1"/>
              <a:t>Elihu</a:t>
            </a:r>
            <a:r>
              <a:rPr lang="pl-PL" dirty="0"/>
              <a:t> jest aby Bóg rozliczył (34:11)</a:t>
            </a:r>
            <a:br>
              <a:rPr lang="pl-PL" dirty="0"/>
            </a:br>
            <a:br>
              <a:rPr lang="pl-PL" dirty="0"/>
            </a:br>
            <a:r>
              <a:rPr lang="pl-PL" dirty="0"/>
              <a:t>Pytanie do Jezusa przy niewidomym od urodzenia: Kto zgrzeszył? Odpowiedz binarnie - on czy jego rodzice? Odp. Nie tak! Chwała Boga ma się objawić!</a:t>
            </a:r>
          </a:p>
        </p:txBody>
      </p:sp>
    </p:spTree>
    <p:extLst>
      <p:ext uri="{BB962C8B-B14F-4D97-AF65-F5344CB8AC3E}">
        <p14:creationId xmlns:p14="http://schemas.microsoft.com/office/powerpoint/2010/main" val="144999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904056-33BA-884F-A75C-559926ABF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pl-PL" dirty="0"/>
              <a:t>Objawienie się Boga - 38-41</a:t>
            </a:r>
          </a:p>
        </p:txBody>
      </p:sp>
      <p:sp>
        <p:nvSpPr>
          <p:cNvPr id="8" name="Podtytuł 7">
            <a:extLst>
              <a:ext uri="{FF2B5EF4-FFF2-40B4-BE49-F238E27FC236}">
                <a16:creationId xmlns:a16="http://schemas.microsoft.com/office/drawing/2014/main" id="{19CBE780-D709-BA44-9D22-0CAB398C25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sz="4400" dirty="0"/>
              <a:t>KFC na wynos, Kozińce, jesień ’2022</a:t>
            </a:r>
            <a:endParaRPr lang="pl-PL" dirty="0"/>
          </a:p>
          <a:p>
            <a:endParaRPr lang="pl-PL" dirty="0"/>
          </a:p>
          <a:p>
            <a:pPr algn="r"/>
            <a:r>
              <a:rPr lang="pl-PL" dirty="0"/>
              <a:t>Wojtek Apel, </a:t>
            </a:r>
            <a:r>
              <a:rPr lang="pl-PL" dirty="0" err="1"/>
              <a:t>wojtek@pp.org.pl</a:t>
            </a:r>
            <a:endParaRPr lang="pl-PL" dirty="0"/>
          </a:p>
          <a:p>
            <a:pPr algn="r"/>
            <a:r>
              <a:rPr lang="pl-PL" dirty="0"/>
              <a:t>Materiał dostępny na http://</a:t>
            </a:r>
            <a:r>
              <a:rPr lang="pl-PL" dirty="0" err="1"/>
              <a:t>wojtek.pp.org.pl</a:t>
            </a:r>
            <a:r>
              <a:rPr lang="pl-PL" dirty="0"/>
              <a:t>/</a:t>
            </a:r>
            <a:r>
              <a:rPr lang="pl-PL" dirty="0" err="1"/>
              <a:t>tag</a:t>
            </a:r>
            <a:r>
              <a:rPr lang="pl-PL" dirty="0"/>
              <a:t>/lista/</a:t>
            </a:r>
            <a:r>
              <a:rPr lang="pl-PL" dirty="0" err="1"/>
              <a:t>hiob</a:t>
            </a:r>
            <a:endParaRPr lang="pl-PL" dirty="0"/>
          </a:p>
          <a:p>
            <a:pPr algn="r"/>
            <a:r>
              <a:rPr lang="pl-PL" dirty="0"/>
              <a:t>Teksty pochodzą z przekładu Biblii Tysiąclecia, wydanie 5</a:t>
            </a:r>
          </a:p>
        </p:txBody>
      </p:sp>
    </p:spTree>
    <p:extLst>
      <p:ext uri="{BB962C8B-B14F-4D97-AF65-F5344CB8AC3E}">
        <p14:creationId xmlns:p14="http://schemas.microsoft.com/office/powerpoint/2010/main" val="721801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3666C6-AEAF-204A-98A9-7557BB779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Notatki o objawianiu się Boga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4C4C99-1484-4244-8FE3-D9CEACEFC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To 4 rozdziały (38-41), ale 2 wypowiedzi + narracja, więc można to przeczytać z podziałem na role: narrator, Bóg, Hiob.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Dobrze przeczytać  aż do 42:3.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Zwrócić uwagę na frazę: </a:t>
            </a:r>
            <a:r>
              <a:rPr lang="pl-PL" i="1" dirty="0" err="1"/>
              <a:t>Przepasz</a:t>
            </a:r>
            <a:r>
              <a:rPr lang="pl-PL" i="1" dirty="0"/>
              <a:t> no biodra jak mocarz! Będę cię pytał - pouczysz Mnie. 38:3; 40:6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Komentarze:</a:t>
            </a:r>
          </a:p>
          <a:p>
            <a:pPr lvl="1"/>
            <a:r>
              <a:rPr lang="pl-PL" dirty="0" err="1"/>
              <a:t>Heb</a:t>
            </a:r>
            <a:r>
              <a:rPr lang="pl-PL" dirty="0"/>
              <a:t> 11:3 – przez wiarę rozumiemy, że światy ukształtowane przez Słowo Boga z niczego. A nie z pierwiastków …</a:t>
            </a:r>
          </a:p>
          <a:p>
            <a:pPr lvl="1"/>
            <a:r>
              <a:rPr lang="pl-PL" dirty="0"/>
              <a:t>Bóg wynagradza tych co go szukają.</a:t>
            </a:r>
          </a:p>
        </p:txBody>
      </p:sp>
    </p:spTree>
    <p:extLst>
      <p:ext uri="{BB962C8B-B14F-4D97-AF65-F5344CB8AC3E}">
        <p14:creationId xmlns:p14="http://schemas.microsoft.com/office/powerpoint/2010/main" val="21347345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904056-33BA-884F-A75C-559926ABF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pl-PL" dirty="0"/>
              <a:t>Przemiana Hioba</a:t>
            </a:r>
          </a:p>
        </p:txBody>
      </p:sp>
      <p:sp>
        <p:nvSpPr>
          <p:cNvPr id="8" name="Podtytuł 7">
            <a:extLst>
              <a:ext uri="{FF2B5EF4-FFF2-40B4-BE49-F238E27FC236}">
                <a16:creationId xmlns:a16="http://schemas.microsoft.com/office/drawing/2014/main" id="{19CBE780-D709-BA44-9D22-0CAB398C25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sz="4400" dirty="0"/>
              <a:t>KFC na wynos, Kozińce, jesień ’2022</a:t>
            </a:r>
            <a:endParaRPr lang="pl-PL" dirty="0"/>
          </a:p>
          <a:p>
            <a:endParaRPr lang="pl-PL" dirty="0"/>
          </a:p>
          <a:p>
            <a:pPr algn="r"/>
            <a:r>
              <a:rPr lang="pl-PL" dirty="0"/>
              <a:t>Wojtek Apel, </a:t>
            </a:r>
            <a:r>
              <a:rPr lang="pl-PL" dirty="0" err="1"/>
              <a:t>wojtek@pp.org.pl</a:t>
            </a:r>
            <a:endParaRPr lang="pl-PL" dirty="0"/>
          </a:p>
          <a:p>
            <a:pPr algn="r"/>
            <a:r>
              <a:rPr lang="pl-PL" dirty="0"/>
              <a:t>Materiał dostępny na http://</a:t>
            </a:r>
            <a:r>
              <a:rPr lang="pl-PL" dirty="0" err="1"/>
              <a:t>wojtek.pp.org.pl</a:t>
            </a:r>
            <a:r>
              <a:rPr lang="pl-PL" dirty="0"/>
              <a:t>/</a:t>
            </a:r>
            <a:r>
              <a:rPr lang="pl-PL" dirty="0" err="1"/>
              <a:t>tag</a:t>
            </a:r>
            <a:r>
              <a:rPr lang="pl-PL" dirty="0"/>
              <a:t>/lista/</a:t>
            </a:r>
            <a:r>
              <a:rPr lang="pl-PL" dirty="0" err="1"/>
              <a:t>hiob</a:t>
            </a:r>
            <a:endParaRPr lang="pl-PL" dirty="0"/>
          </a:p>
          <a:p>
            <a:pPr algn="r"/>
            <a:r>
              <a:rPr lang="pl-PL" dirty="0"/>
              <a:t>Teksty pochodzą z przekładu Biblii Tysiąclecia, wydanie 5</a:t>
            </a:r>
          </a:p>
        </p:txBody>
      </p:sp>
    </p:spTree>
    <p:extLst>
      <p:ext uri="{BB962C8B-B14F-4D97-AF65-F5344CB8AC3E}">
        <p14:creationId xmlns:p14="http://schemas.microsoft.com/office/powerpoint/2010/main" val="2783048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499B27-35C7-9C4D-9701-F6102118F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Kim jest Hiob?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6E12D2-F09C-0D40-A7C1-D0E8A3ACB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359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2000" dirty="0"/>
              <a:t>Człowiek z ziemi </a:t>
            </a:r>
            <a:r>
              <a:rPr lang="pl-PL" sz="2000" dirty="0" err="1"/>
              <a:t>Uz</a:t>
            </a:r>
            <a:r>
              <a:rPr lang="pl-PL" sz="20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000" dirty="0"/>
              <a:t>Człowiekiem doskonałym, prawym, bojącym się Boga i stroniącym od zła.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000" dirty="0"/>
              <a:t>Ojciec, 7 synów, 3 córki – ma też żonę.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000" dirty="0"/>
              <a:t>Zamożny, majętny, UBG: najmożniejszym; BT: najwybitniejszym -&gt; </a:t>
            </a:r>
            <a:r>
              <a:rPr lang="pl-PL" sz="2000" dirty="0" err="1"/>
              <a:t>tabelk</a:t>
            </a:r>
            <a:r>
              <a:rPr lang="pl-PL" sz="2000" dirty="0"/>
              <a:t> -&gt; tylko w owcach miał 3,5mln zł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000" dirty="0"/>
              <a:t>.5 – Zapobiegliwy, przezorny, …. Starał się usprawiedliwić dzieci przed Bogiem – nadopiekuńczy, pobożny? Był idealny? Bogobojny…. Zasadniczy (bo trzyma się pewnych zasad)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000" dirty="0"/>
              <a:t>.22 Hiob BT: nie przypisał Bogu nieprawości, BG: nie oskarżał Boga o nic niewłaściwego, EIB: nie zastąpi – Sept. Nie oskarżył Boga o brak rozumu. BP: nie przypisał Bogu zarzutu.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000" dirty="0"/>
              <a:t>Hiob się bał: (3:</a:t>
            </a:r>
            <a:r>
              <a:rPr lang="pl-PL" sz="2000" i="1" dirty="0"/>
              <a:t>25n) Bo to, czego się bałem, spotkało mnie, a to, czego się obawiałem, spadło na mnie. Nie byłem bezpieczny, nie miałem spokoju ani odpoczynku, a jednak nadeszła </a:t>
            </a:r>
            <a:r>
              <a:rPr lang="pl-PL" sz="2000" b="1" i="1" dirty="0"/>
              <a:t>trwoga</a:t>
            </a:r>
            <a:r>
              <a:rPr lang="pl-PL" sz="2000" i="1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000" dirty="0"/>
              <a:t>Hiob ma jakąś teorię (wyobrażenie) na to co się dzieje z człowiekiem po śmierci.</a:t>
            </a:r>
          </a:p>
        </p:txBody>
      </p:sp>
    </p:spTree>
    <p:extLst>
      <p:ext uri="{BB962C8B-B14F-4D97-AF65-F5344CB8AC3E}">
        <p14:creationId xmlns:p14="http://schemas.microsoft.com/office/powerpoint/2010/main" val="3318146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A06148-6576-E34B-8069-C96FEF477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Coś o Bogu, Kim jest Bóg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A4D13F-8EC3-2543-92BC-6237FE32A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/>
              <a:t>Tezy do sprawdzenia: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2:3 - Szatan może pobudzić Boga by niszczył kogoś (Hioba) bez powodu.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b="1" dirty="0">
                <a:solidFill>
                  <a:srgbClr val="0070C0"/>
                </a:solidFill>
              </a:rPr>
              <a:t>Nie - </a:t>
            </a:r>
            <a:r>
              <a:rPr lang="pl-PL" b="1" dirty="0" err="1">
                <a:solidFill>
                  <a:srgbClr val="0070C0"/>
                </a:solidFill>
              </a:rPr>
              <a:t>Rz</a:t>
            </a:r>
            <a:r>
              <a:rPr lang="pl-PL" b="1" dirty="0">
                <a:solidFill>
                  <a:srgbClr val="0070C0"/>
                </a:solidFill>
              </a:rPr>
              <a:t> 8:28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Bóg jest odpowiedzialny, nie ukrywa tego, że inicjatywa całej tej akcji jest Jego.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>
                <a:solidFill>
                  <a:srgbClr val="0070C0"/>
                </a:solidFill>
              </a:rPr>
              <a:t>Tak.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Hiob ma świadomość, że Bóg go dręczy, naciska, męczy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>
                <a:solidFill>
                  <a:srgbClr val="0070C0"/>
                </a:solidFill>
              </a:rPr>
              <a:t>Tak.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pPr marL="0" indent="0">
              <a:buNone/>
            </a:pPr>
            <a:r>
              <a:rPr lang="pl-PL" i="1" dirty="0">
                <a:solidFill>
                  <a:srgbClr val="FF0000"/>
                </a:solidFill>
              </a:rPr>
              <a:t>Po przeczytaniu całej księgi, sprawdźmy…</a:t>
            </a:r>
          </a:p>
          <a:p>
            <a:pPr marL="0" indent="0">
              <a:buNone/>
            </a:pPr>
            <a:br>
              <a:rPr lang="pl-PL" b="1" i="1" u="sng" dirty="0">
                <a:solidFill>
                  <a:srgbClr val="FF0000"/>
                </a:solidFill>
              </a:rPr>
            </a:br>
            <a:r>
              <a:rPr lang="pl-PL" sz="3900" b="1" i="1" dirty="0">
                <a:solidFill>
                  <a:srgbClr val="FF0000"/>
                </a:solidFill>
              </a:rPr>
              <a:t>		</a:t>
            </a:r>
            <a:r>
              <a:rPr lang="pl-PL" sz="3900" b="1" i="1" u="sng" dirty="0">
                <a:solidFill>
                  <a:srgbClr val="FF0000"/>
                </a:solidFill>
              </a:rPr>
              <a:t>czy te tezy są prawda?</a:t>
            </a:r>
            <a:endParaRPr lang="pl-PL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040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3B48DF-BAFD-374E-97AF-D9EC7D3C2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Zabawa w słowa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E3A3F0-D5AA-534F-8ED9-E209BBC53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7048"/>
          </a:xfrm>
        </p:spPr>
        <p:txBody>
          <a:bodyPr>
            <a:normAutofit fontScale="92500" lnSpcReduction="10000"/>
          </a:bodyPr>
          <a:lstStyle/>
          <a:p>
            <a:r>
              <a:rPr lang="pl-PL" sz="2400" dirty="0"/>
              <a:t>Co to jest dobro?</a:t>
            </a:r>
          </a:p>
          <a:p>
            <a:pPr lvl="1"/>
            <a:r>
              <a:rPr lang="pl-PL" b="1" dirty="0"/>
              <a:t>Dobro to to czego Bóg chce.</a:t>
            </a:r>
          </a:p>
          <a:p>
            <a:pPr lvl="1"/>
            <a:r>
              <a:rPr lang="pl-PL" b="1" dirty="0"/>
              <a:t>Dobro to stan rzeczy, w którym Bóg chciałby aby się znajdowały.</a:t>
            </a:r>
          </a:p>
          <a:p>
            <a:endParaRPr lang="pl-PL" sz="2400" dirty="0"/>
          </a:p>
          <a:p>
            <a:r>
              <a:rPr lang="pl-PL" sz="2400" dirty="0"/>
              <a:t>Co to jest zło?</a:t>
            </a:r>
          </a:p>
          <a:p>
            <a:pPr lvl="1"/>
            <a:r>
              <a:rPr lang="pl-PL" sz="2000" dirty="0"/>
              <a:t>???</a:t>
            </a:r>
          </a:p>
          <a:p>
            <a:pPr lvl="1"/>
            <a:endParaRPr lang="pl-PL" sz="2000" dirty="0"/>
          </a:p>
          <a:p>
            <a:r>
              <a:rPr lang="pl-PL" sz="2400" dirty="0"/>
              <a:t>Co to jest szczęście?</a:t>
            </a:r>
          </a:p>
          <a:p>
            <a:pPr lvl="1"/>
            <a:r>
              <a:rPr lang="pl-PL" b="1" dirty="0"/>
              <a:t>Szczęście</a:t>
            </a:r>
            <a:r>
              <a:rPr lang="pl-PL" dirty="0"/>
              <a:t> to stan emocjonalny osoby gdy spełniają się jej oczekiwania.</a:t>
            </a:r>
          </a:p>
          <a:p>
            <a:endParaRPr lang="pl-PL" sz="2400" dirty="0"/>
          </a:p>
          <a:p>
            <a:r>
              <a:rPr lang="pl-PL" sz="2400" dirty="0"/>
              <a:t>Co to jest błogosławieństwo?</a:t>
            </a:r>
          </a:p>
          <a:p>
            <a:pPr lvl="1"/>
            <a:r>
              <a:rPr lang="pl-PL" sz="2000" dirty="0"/>
              <a:t>Przychylność Boga????  Bóg zgadza się na coś czego pragniemy.</a:t>
            </a:r>
          </a:p>
          <a:p>
            <a:pPr lvl="1"/>
            <a:r>
              <a:rPr lang="pl-PL" sz="2000" b="1" dirty="0"/>
              <a:t>Błogosławieństwo</a:t>
            </a:r>
            <a:r>
              <a:rPr lang="pl-PL" sz="2000" dirty="0"/>
              <a:t> to stan emocji </a:t>
            </a:r>
            <a:r>
              <a:rPr lang="pl-PL" sz="2000" dirty="0" err="1"/>
              <a:t>osby</a:t>
            </a:r>
            <a:r>
              <a:rPr lang="pl-PL" sz="2000" dirty="0"/>
              <a:t>, gdy spełniają się dobre (takie jak chce Bóg) oczekiwania.</a:t>
            </a:r>
          </a:p>
        </p:txBody>
      </p:sp>
    </p:spTree>
    <p:extLst>
      <p:ext uri="{BB962C8B-B14F-4D97-AF65-F5344CB8AC3E}">
        <p14:creationId xmlns:p14="http://schemas.microsoft.com/office/powerpoint/2010/main" val="1839931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8C192F-A546-F849-B443-419344EC6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Układ sesji – do wykorzystania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4A98F7-BEE3-AD42-85D2-0CCE288A3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395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1400" dirty="0"/>
              <a:t>Dzień pierwszy – 19.oo - 22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sz="1400" dirty="0"/>
              <a:t>Wprowadzenie do Księgi Hioba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sz="1400" dirty="0"/>
              <a:t>Oglądanie całej Księgi z dużej odległości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sz="1400" dirty="0"/>
              <a:t>Osoby dramatu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sz="1400" dirty="0"/>
              <a:t>Kim jest Hiob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sz="1400" dirty="0"/>
              <a:t>Czytanie rozdziałów 1, 2 i kawałek 3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1400" dirty="0"/>
              <a:t>Drugi dzień 9:oo – 22.oo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sz="1400" dirty="0"/>
              <a:t>Kim jest Hiob – skarga Hioba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sz="1400" dirty="0"/>
              <a:t>Trzy serie wypowiedzi </a:t>
            </a:r>
            <a:r>
              <a:rPr lang="pl-PL" sz="1400" dirty="0" err="1"/>
              <a:t>przyjaciów</a:t>
            </a:r>
            <a:r>
              <a:rPr lang="pl-PL" sz="1400" dirty="0"/>
              <a:t> i komentarze Hioba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sz="1400" dirty="0"/>
              <a:t>O mądrości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sz="1400" dirty="0"/>
              <a:t>Jeszcze wypowiedzi Hioba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sz="1400" dirty="0"/>
              <a:t>Wypowiedzi </a:t>
            </a:r>
            <a:r>
              <a:rPr lang="pl-PL" sz="1400" dirty="0" err="1"/>
              <a:t>Elihu</a:t>
            </a:r>
            <a:r>
              <a:rPr lang="pl-PL" sz="1400" dirty="0"/>
              <a:t> – jak czytać Biblie, jak słuchać proroków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1400" dirty="0"/>
              <a:t>Trzeci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sz="1400" dirty="0"/>
              <a:t>Objawianie się Boga Hiobowi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sz="1400" dirty="0"/>
              <a:t>Przemiana Hioba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sz="1400" dirty="0"/>
              <a:t>Na deser - Biznes Hioba i wieczność w naszych sercach</a:t>
            </a:r>
          </a:p>
        </p:txBody>
      </p:sp>
    </p:spTree>
    <p:extLst>
      <p:ext uri="{BB962C8B-B14F-4D97-AF65-F5344CB8AC3E}">
        <p14:creationId xmlns:p14="http://schemas.microsoft.com/office/powerpoint/2010/main" val="1567404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E2B97B-F8A8-4B45-9065-139D0FAD8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7488" cy="1325563"/>
          </a:xfrm>
        </p:spPr>
        <p:txBody>
          <a:bodyPr/>
          <a:lstStyle/>
          <a:p>
            <a:r>
              <a:rPr lang="pl-PL" dirty="0"/>
              <a:t>Co fajnego było w życiu Hioba wg. rozdziału 29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DC2FDA-4D4E-C04B-892F-201C8B9B7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9659"/>
            <a:ext cx="10515600" cy="533028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dirty="0"/>
              <a:t>.2-.4 Bóg go strzegł.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.5 otaczają go dzieci.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.6 tłusto jadał.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.8 szacunek u młodych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.9 szacunek u ważnych ludzi.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.11 Błogosławieństwo od osób, które go słuchały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.12 pomagał słabym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.14 służył tym co dostał od Boga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.17 złamał szczękę niegodziwcom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.21 Słuchano go.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.23 oczekiwano jego aktywności.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.25 był przywódcą, liderem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56954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E2B97B-F8A8-4B45-9065-139D0FAD8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7488" cy="1325563"/>
          </a:xfrm>
        </p:spPr>
        <p:txBody>
          <a:bodyPr/>
          <a:lstStyle/>
          <a:p>
            <a:r>
              <a:rPr lang="pl-PL" dirty="0"/>
              <a:t>Co się zmieniło w życiu Hioba i boli wg. 30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DC2FDA-4D4E-C04B-892F-201C8B9B7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9659"/>
            <a:ext cx="10515600" cy="533028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dirty="0"/>
              <a:t>.1-.11 śmieją się z niego młodsi, nawet dzieci niegodnych mu osób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.12 próbują wytrącić Hioba z jego drogi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.15 strach męczy jego duszę.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.17 reumatyzm? I nadciśnienie.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.19 może nawet fizyczny atak na niego – nietykalność osobista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.18 a na pewno od .20 odczuwa oddalenie od Boga, obojętność na jego los a nawet wrogość.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.21 odbiera Boga jako przeciwnika, że Bóg nie stoi po jego stronie.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.26 oczekiwania nie spełniły się a nawet są na opak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.30n nieprzyjemne zmiany w ciele</a:t>
            </a:r>
          </a:p>
          <a:p>
            <a:pPr marL="0" indent="0">
              <a:spcBef>
                <a:spcPts val="0"/>
              </a:spcBef>
              <a:buNone/>
            </a:pPr>
            <a:endParaRPr lang="pl-PL" dirty="0"/>
          </a:p>
          <a:p>
            <a:pPr marL="0" indent="0">
              <a:spcBef>
                <a:spcPts val="0"/>
              </a:spcBef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56476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E2B97B-F8A8-4B45-9065-139D0FAD8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7488" cy="1325563"/>
          </a:xfrm>
        </p:spPr>
        <p:txBody>
          <a:bodyPr/>
          <a:lstStyle/>
          <a:p>
            <a:r>
              <a:rPr lang="pl-PL" dirty="0"/>
              <a:t>Ale Hiob uważa, że postępował OK wg 31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DC2FDA-4D4E-C04B-892F-201C8B9B7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9659"/>
            <a:ext cx="10515600" cy="533028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dirty="0"/>
              <a:t>Konstrukcja rozdziału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	postępowałem tak a tak ….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		a jeżeli nie to niech mnie spotka to i to …</a:t>
            </a:r>
          </a:p>
          <a:p>
            <a:pPr marL="0" indent="0">
              <a:spcBef>
                <a:spcPts val="0"/>
              </a:spcBef>
              <a:buNone/>
            </a:pPr>
            <a:endParaRPr lang="pl-PL" dirty="0"/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Hiob miał bardzo rozbudowany system moralny</a:t>
            </a:r>
          </a:p>
          <a:p>
            <a:pPr>
              <a:spcBef>
                <a:spcPts val="0"/>
              </a:spcBef>
            </a:pPr>
            <a:r>
              <a:rPr lang="pl-PL" dirty="0"/>
              <a:t>.1 sfera seksu</a:t>
            </a:r>
          </a:p>
          <a:p>
            <a:pPr>
              <a:spcBef>
                <a:spcPts val="0"/>
              </a:spcBef>
            </a:pPr>
            <a:r>
              <a:rPr lang="pl-PL" dirty="0"/>
              <a:t>Dzielenie się majątkiem</a:t>
            </a:r>
          </a:p>
          <a:p>
            <a:pPr>
              <a:spcBef>
                <a:spcPts val="0"/>
              </a:spcBef>
            </a:pPr>
            <a:r>
              <a:rPr lang="pl-PL" dirty="0"/>
              <a:t>Troska o innych. </a:t>
            </a:r>
          </a:p>
          <a:p>
            <a:pPr>
              <a:spcBef>
                <a:spcPts val="0"/>
              </a:spcBef>
            </a:pPr>
            <a:r>
              <a:rPr lang="pl-PL" dirty="0"/>
              <a:t>Nie radował się z upadku nieprzyjaciół</a:t>
            </a:r>
          </a:p>
          <a:p>
            <a:pPr>
              <a:spcBef>
                <a:spcPts val="0"/>
              </a:spcBef>
            </a:pPr>
            <a:r>
              <a:rPr lang="pl-PL" dirty="0"/>
              <a:t>.33 ale jak miał wpadkę (grzech) to nie ukrywał, pewnie wyznawał</a:t>
            </a:r>
          </a:p>
          <a:p>
            <a:pPr marL="0" indent="0">
              <a:spcBef>
                <a:spcPts val="0"/>
              </a:spcBef>
              <a:buNone/>
            </a:pPr>
            <a:endParaRPr lang="pl-PL" dirty="0"/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*******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….. I tu się kończy </a:t>
            </a:r>
            <a:r>
              <a:rPr lang="pl-PL" dirty="0" err="1"/>
              <a:t>wypowieź</a:t>
            </a:r>
            <a:r>
              <a:rPr lang="pl-PL" dirty="0"/>
              <a:t> Hioba. Jest świadectwo, że jest OK</a:t>
            </a:r>
          </a:p>
          <a:p>
            <a:pPr marL="0" indent="0">
              <a:spcBef>
                <a:spcPts val="0"/>
              </a:spcBef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39319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2ED725-6383-D945-AC5A-E2992931C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Coś o szatanie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A14F0B-742B-3848-80E4-482E6FDD5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Nazwany jest synem Bożym.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Przechadza się po ziemi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Obserwuje ludzi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Ma na temat Hioba jakieś swoje zdanie.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Szatan uważa, że  (3:4) „</a:t>
            </a:r>
            <a:r>
              <a:rPr lang="pl-PL" i="1" dirty="0"/>
              <a:t>Skórę za skórę; wszystko, co człowiek ma, odda za swoje życie</a:t>
            </a:r>
            <a:r>
              <a:rPr lang="pl-PL" dirty="0"/>
              <a:t>”;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… szatańskie wersety w wypowiedziach </a:t>
            </a:r>
            <a:r>
              <a:rPr lang="pl-PL" dirty="0" err="1"/>
              <a:t>Elifaza</a:t>
            </a:r>
            <a:r>
              <a:rPr lang="pl-PL" dirty="0"/>
              <a:t> i </a:t>
            </a:r>
            <a:r>
              <a:rPr lang="pl-PL" dirty="0" err="1"/>
              <a:t>Sofara</a:t>
            </a:r>
            <a:r>
              <a:rPr lang="pl-PL" dirty="0"/>
              <a:t>…. </a:t>
            </a:r>
            <a:r>
              <a:rPr lang="pl-PL" dirty="0" err="1"/>
              <a:t>Rodział</a:t>
            </a:r>
            <a:r>
              <a:rPr lang="pl-PL" dirty="0"/>
              <a:t> 4 i …</a:t>
            </a:r>
          </a:p>
        </p:txBody>
      </p:sp>
    </p:spTree>
    <p:extLst>
      <p:ext uri="{BB962C8B-B14F-4D97-AF65-F5344CB8AC3E}">
        <p14:creationId xmlns:p14="http://schemas.microsoft.com/office/powerpoint/2010/main" val="33636082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EC55BF-2C38-164F-B472-2C0BB63EE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Ile potrzeba przeczytać aby to złapać?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A25250-FA91-294B-881B-2EC133EEF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u="sng" dirty="0"/>
              <a:t>1. Zawiązanie akcji – 1, 2</a:t>
            </a:r>
          </a:p>
          <a:p>
            <a:pPr marL="0" indent="0">
              <a:buNone/>
            </a:pPr>
            <a:r>
              <a:rPr lang="pl-PL" b="1" u="sng" dirty="0"/>
              <a:t>2. Dial</a:t>
            </a:r>
            <a:r>
              <a:rPr lang="pl-PL" dirty="0"/>
              <a:t>ogi Hioba z przyjaciółmi (3-27)</a:t>
            </a:r>
          </a:p>
          <a:p>
            <a:pPr marL="0" indent="0">
              <a:buNone/>
            </a:pPr>
            <a:r>
              <a:rPr lang="pl-PL" dirty="0"/>
              <a:t>3. Mądrość o sobie - 28 Hymn o mądrości</a:t>
            </a:r>
          </a:p>
          <a:p>
            <a:pPr marL="0" indent="0">
              <a:buNone/>
            </a:pPr>
            <a:r>
              <a:rPr lang="pl-PL" dirty="0"/>
              <a:t>4. Hiob - kolejne rozważania – 29-31</a:t>
            </a:r>
          </a:p>
          <a:p>
            <a:pPr marL="0" indent="0">
              <a:buNone/>
            </a:pPr>
            <a:r>
              <a:rPr lang="pl-PL" dirty="0"/>
              <a:t>5. Trzy mowy </a:t>
            </a:r>
            <a:r>
              <a:rPr lang="pl-PL" dirty="0" err="1"/>
              <a:t>Elihu</a:t>
            </a:r>
            <a:r>
              <a:rPr lang="pl-PL" dirty="0"/>
              <a:t> – 32:2nn</a:t>
            </a:r>
          </a:p>
          <a:p>
            <a:pPr marL="0" indent="0">
              <a:buNone/>
            </a:pPr>
            <a:r>
              <a:rPr lang="pl-PL" b="1" dirty="0"/>
              <a:t>6. Bóg objawia się Hiobowi - 38-42:4</a:t>
            </a:r>
          </a:p>
          <a:p>
            <a:pPr marL="0" indent="0">
              <a:buNone/>
            </a:pPr>
            <a:r>
              <a:rPr lang="pl-PL" b="1" u="sng" dirty="0"/>
              <a:t>7. Hiob o swojej przemianie - 42:5n</a:t>
            </a:r>
          </a:p>
          <a:p>
            <a:pPr marL="0" indent="0">
              <a:buNone/>
            </a:pPr>
            <a:r>
              <a:rPr lang="pl-PL" dirty="0"/>
              <a:t>8. Zakończenie historii Hioba - 42:7nn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C397C46-1A79-3545-BB86-1428450C7B38}"/>
              </a:ext>
            </a:extLst>
          </p:cNvPr>
          <p:cNvSpPr txBox="1"/>
          <p:nvPr/>
        </p:nvSpPr>
        <p:spPr>
          <a:xfrm rot="1094958">
            <a:off x="7878658" y="2324967"/>
            <a:ext cx="3173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>
                <a:solidFill>
                  <a:srgbClr val="FF0000"/>
                </a:solidFill>
              </a:rPr>
              <a:t>Wystarczy godzina?</a:t>
            </a:r>
          </a:p>
          <a:p>
            <a:endParaRPr lang="pl-PL" sz="2400" b="1" i="1" dirty="0">
              <a:solidFill>
                <a:srgbClr val="FF0000"/>
              </a:solidFill>
            </a:endParaRPr>
          </a:p>
          <a:p>
            <a:r>
              <a:rPr lang="pl-PL" sz="2400" b="1" i="1" dirty="0">
                <a:solidFill>
                  <a:srgbClr val="FF0000"/>
                </a:solidFill>
              </a:rPr>
              <a:t>Aż za dużo!</a:t>
            </a:r>
          </a:p>
        </p:txBody>
      </p:sp>
    </p:spTree>
    <p:extLst>
      <p:ext uri="{BB962C8B-B14F-4D97-AF65-F5344CB8AC3E}">
        <p14:creationId xmlns:p14="http://schemas.microsoft.com/office/powerpoint/2010/main" val="42242537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główny </a:t>
            </a:r>
            <a:r>
              <a:rPr lang="mr-IN" dirty="0"/>
              <a:t>–</a:t>
            </a:r>
            <a:r>
              <a:rPr lang="pl-PL" dirty="0"/>
              <a:t> przemiana Hioba</a:t>
            </a:r>
          </a:p>
        </p:txBody>
      </p:sp>
      <p:sp>
        <p:nvSpPr>
          <p:cNvPr id="6" name="Owal 5"/>
          <p:cNvSpPr/>
          <p:nvPr/>
        </p:nvSpPr>
        <p:spPr>
          <a:xfrm>
            <a:off x="7020807" y="3074911"/>
            <a:ext cx="2960803" cy="2819774"/>
          </a:xfrm>
          <a:prstGeom prst="ellipse">
            <a:avLst/>
          </a:prstGeom>
          <a:solidFill>
            <a:srgbClr val="42A3FC"/>
          </a:solidFill>
          <a:ln w="19050">
            <a:solidFill>
              <a:srgbClr val="012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l-PL" sz="2800" b="1" dirty="0">
                <a:solidFill>
                  <a:srgbClr val="012D5E"/>
                </a:solidFill>
              </a:rPr>
              <a:t>Hiob jakiś </a:t>
            </a:r>
          </a:p>
          <a:p>
            <a:pPr algn="ctr"/>
            <a:endParaRPr lang="pl-PL" sz="2800" b="1" dirty="0">
              <a:solidFill>
                <a:srgbClr val="012D5E"/>
              </a:solidFill>
            </a:endParaRPr>
          </a:p>
          <a:p>
            <a:pPr algn="ctr"/>
            <a:endParaRPr lang="pl-PL" sz="2800" b="1" dirty="0">
              <a:solidFill>
                <a:srgbClr val="012D5E"/>
              </a:solidFill>
            </a:endParaRPr>
          </a:p>
          <a:p>
            <a:pPr algn="ctr"/>
            <a:endParaRPr lang="pl-PL" sz="2000" dirty="0">
              <a:solidFill>
                <a:srgbClr val="012D5E"/>
              </a:solidFill>
            </a:endParaRPr>
          </a:p>
        </p:txBody>
      </p:sp>
      <p:sp>
        <p:nvSpPr>
          <p:cNvPr id="8" name="Owal 7"/>
          <p:cNvSpPr/>
          <p:nvPr/>
        </p:nvSpPr>
        <p:spPr>
          <a:xfrm>
            <a:off x="2158584" y="2007059"/>
            <a:ext cx="2960803" cy="2819774"/>
          </a:xfrm>
          <a:prstGeom prst="ellipse">
            <a:avLst/>
          </a:prstGeom>
          <a:solidFill>
            <a:srgbClr val="A8C3DC"/>
          </a:solidFill>
          <a:ln w="19050">
            <a:solidFill>
              <a:srgbClr val="014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2800" b="1" dirty="0">
                <a:solidFill>
                  <a:srgbClr val="014388"/>
                </a:solidFill>
              </a:rPr>
              <a:t>Hiob</a:t>
            </a:r>
            <a:br>
              <a:rPr lang="pl-PL" sz="2800" b="1" dirty="0">
                <a:solidFill>
                  <a:srgbClr val="014388"/>
                </a:solidFill>
              </a:rPr>
            </a:br>
            <a:r>
              <a:rPr lang="pl-PL" sz="2800" b="1" dirty="0">
                <a:solidFill>
                  <a:srgbClr val="014388"/>
                </a:solidFill>
              </a:rPr>
              <a:t>religijny</a:t>
            </a:r>
            <a:br>
              <a:rPr lang="pl-PL" sz="2800" b="1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słyszał o Bogu</a:t>
            </a:r>
          </a:p>
          <a:p>
            <a:pPr algn="ctr"/>
            <a:r>
              <a:rPr lang="pl-PL" sz="2000" dirty="0">
                <a:solidFill>
                  <a:srgbClr val="014388"/>
                </a:solidFill>
              </a:rPr>
              <a:t>żył bogobojnie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stronił od zła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składał ofiary</a:t>
            </a:r>
          </a:p>
        </p:txBody>
      </p:sp>
      <p:sp>
        <p:nvSpPr>
          <p:cNvPr id="7" name="Strzałka w prawo 6"/>
          <p:cNvSpPr/>
          <p:nvPr/>
        </p:nvSpPr>
        <p:spPr>
          <a:xfrm rot="776539">
            <a:off x="4547838" y="2891988"/>
            <a:ext cx="2909606" cy="2219267"/>
          </a:xfrm>
          <a:prstGeom prst="rightArrow">
            <a:avLst/>
          </a:prstGeom>
          <a:solidFill>
            <a:srgbClr val="FFFA8D"/>
          </a:solidFill>
          <a:ln w="19050">
            <a:solidFill>
              <a:srgbClr val="8F5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8F5625"/>
                </a:solidFill>
              </a:rPr>
              <a:t>Problemy</a:t>
            </a:r>
            <a:br>
              <a:rPr lang="pl-PL" b="1" dirty="0">
                <a:solidFill>
                  <a:srgbClr val="8F5625"/>
                </a:solidFill>
              </a:rPr>
            </a:br>
            <a:r>
              <a:rPr lang="pl-PL" b="1" dirty="0">
                <a:solidFill>
                  <a:srgbClr val="8F5625"/>
                </a:solidFill>
              </a:rPr>
              <a:t>Przemyślenia</a:t>
            </a:r>
          </a:p>
          <a:p>
            <a:pPr algn="ctr"/>
            <a:r>
              <a:rPr lang="pl-PL" b="1" dirty="0">
                <a:solidFill>
                  <a:srgbClr val="8F5625"/>
                </a:solidFill>
              </a:rPr>
              <a:t>Objawienie</a:t>
            </a:r>
            <a:br>
              <a:rPr lang="pl-PL" b="1" dirty="0">
                <a:solidFill>
                  <a:srgbClr val="8F5625"/>
                </a:solidFill>
              </a:rPr>
            </a:br>
            <a:r>
              <a:rPr lang="pl-PL" b="1" dirty="0">
                <a:solidFill>
                  <a:srgbClr val="8F5625"/>
                </a:solidFill>
              </a:rPr>
              <a:t>Zrozumienie</a:t>
            </a:r>
          </a:p>
        </p:txBody>
      </p:sp>
      <p:sp>
        <p:nvSpPr>
          <p:cNvPr id="9" name="PoleTekstowe 8"/>
          <p:cNvSpPr txBox="1"/>
          <p:nvPr/>
        </p:nvSpPr>
        <p:spPr>
          <a:xfrm rot="779661">
            <a:off x="4820028" y="2171486"/>
            <a:ext cx="2481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8F5625"/>
                </a:solidFill>
              </a:rPr>
              <a:t>Co zrobił Bóg</a:t>
            </a:r>
          </a:p>
        </p:txBody>
      </p:sp>
    </p:spTree>
    <p:extLst>
      <p:ext uri="{BB962C8B-B14F-4D97-AF65-F5344CB8AC3E}">
        <p14:creationId xmlns:p14="http://schemas.microsoft.com/office/powerpoint/2010/main" val="11867616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Rozdział 1, wersy 1-5 – kim był Hiob?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9164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(1)</a:t>
            </a:r>
            <a:r>
              <a:rPr lang="pl-PL" sz="2400" dirty="0"/>
              <a:t> Żył w ziemi </a:t>
            </a:r>
            <a:r>
              <a:rPr lang="pl-PL" sz="2400" dirty="0" err="1"/>
              <a:t>Us</a:t>
            </a:r>
            <a:r>
              <a:rPr lang="pl-PL" sz="2400" dirty="0"/>
              <a:t> człowiek imieniem Hiob. </a:t>
            </a:r>
          </a:p>
          <a:p>
            <a:pPr marL="0" indent="0">
              <a:buNone/>
            </a:pPr>
            <a:r>
              <a:rPr lang="pl-PL" sz="2400" dirty="0"/>
              <a:t>Był to mąż sprawiedliwy, prawy, bogobojny i unikający zła. </a:t>
            </a:r>
            <a:r>
              <a:rPr lang="pl-PL" sz="2400" baseline="30000" dirty="0"/>
              <a:t>(2)</a:t>
            </a:r>
            <a:r>
              <a:rPr lang="pl-PL" sz="2400" dirty="0"/>
              <a:t> Miał siedmiu synów i trzy córki. </a:t>
            </a:r>
            <a:r>
              <a:rPr lang="pl-PL" sz="2400" baseline="30000" dirty="0"/>
              <a:t>(3)</a:t>
            </a:r>
            <a:r>
              <a:rPr lang="pl-PL" sz="2400" dirty="0"/>
              <a:t> Majętność jego stanowiło siedem tysięcy owiec, trzy tysiące wielbłądów, pięćset jarzm wołów, pięćset oślic oraz wielka liczba służby. Był najwybitniejszym człowiekiem spośród wszystkich ludzi Wschodu.</a:t>
            </a:r>
          </a:p>
          <a:p>
            <a:pPr marL="0" indent="0">
              <a:buNone/>
            </a:pPr>
            <a:r>
              <a:rPr lang="pl-PL" sz="2400" baseline="30000" dirty="0"/>
              <a:t>(4)</a:t>
            </a:r>
            <a:r>
              <a:rPr lang="pl-PL" sz="2400" dirty="0"/>
              <a:t> Synowie jego mieli zwyczaj udawania się na ucztę, którą każdy z nich urządzał po kolei we własnym domu w dniu oznaczonym. Zapraszali też swoje trzy siostry, by jadły i piły z nimi.</a:t>
            </a:r>
          </a:p>
          <a:p>
            <a:pPr marL="0" indent="0">
              <a:buNone/>
            </a:pPr>
            <a:r>
              <a:rPr lang="pl-PL" sz="2400" baseline="30000" dirty="0"/>
              <a:t>(5)</a:t>
            </a:r>
            <a:r>
              <a:rPr lang="pl-PL" sz="2400" dirty="0"/>
              <a:t> </a:t>
            </a:r>
            <a:r>
              <a:rPr lang="pl-PL" sz="2400" u="sng" dirty="0"/>
              <a:t>Gdy mijał czas ucztowania, Hiob dbał o to, by dokonywać ich oczyszczenia. Wstawał wczesnym rankiem i składał całopalenie stosownie do ich liczby. Bo mówił Hiob do siebie: Może moi synowie zgrzeszyli i złorzeczyli Bogu w sercach? Hiob zawsze tak postępował.</a:t>
            </a:r>
          </a:p>
        </p:txBody>
      </p:sp>
      <p:cxnSp>
        <p:nvCxnSpPr>
          <p:cNvPr id="6" name="Łącznik prosty 5"/>
          <p:cNvCxnSpPr/>
          <p:nvPr/>
        </p:nvCxnSpPr>
        <p:spPr>
          <a:xfrm>
            <a:off x="646779" y="4808209"/>
            <a:ext cx="0" cy="1509059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0515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Jakim człowiekiem był Hiob?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415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b="1" dirty="0"/>
              <a:t>1 </a:t>
            </a:r>
            <a:r>
              <a:rPr lang="pl-PL" dirty="0"/>
              <a:t>Wreszcie Hiob otworzył usta i przeklinał swój dzień.</a:t>
            </a:r>
            <a:br>
              <a:rPr lang="pl-PL" dirty="0"/>
            </a:br>
            <a:r>
              <a:rPr lang="pl-PL" dirty="0"/>
              <a:t>(…)</a:t>
            </a:r>
          </a:p>
          <a:p>
            <a:pPr marL="0" indent="0">
              <a:buNone/>
            </a:pPr>
            <a:r>
              <a:rPr lang="pl-PL" b="1" dirty="0"/>
              <a:t>11 </a:t>
            </a:r>
            <a:r>
              <a:rPr lang="pl-PL" dirty="0"/>
              <a:t>Dlaczego nie umarłem po wyjściu z łona, </a:t>
            </a:r>
            <a:br>
              <a:rPr lang="pl-PL" sz="2400" dirty="0"/>
            </a:br>
            <a:r>
              <a:rPr lang="pl-PL" dirty="0"/>
              <a:t>nie wyszedłem z wnętrzności, by skonać? </a:t>
            </a:r>
            <a:br>
              <a:rPr lang="pl-PL" sz="2400" dirty="0"/>
            </a:br>
            <a:r>
              <a:rPr lang="pl-PL" sz="2400" dirty="0"/>
              <a:t>(…)</a:t>
            </a:r>
            <a:endParaRPr lang="pl-PL" b="1" dirty="0"/>
          </a:p>
          <a:p>
            <a:pPr marL="0" indent="0">
              <a:buNone/>
            </a:pPr>
            <a:r>
              <a:rPr lang="pl-PL" b="1" dirty="0"/>
              <a:t>24 </a:t>
            </a:r>
            <a:r>
              <a:rPr lang="pl-PL" dirty="0"/>
              <a:t>Płacz stał mi się pożywieniem, </a:t>
            </a:r>
            <a:br>
              <a:rPr lang="pl-PL" sz="2400" dirty="0"/>
            </a:br>
            <a:r>
              <a:rPr lang="pl-PL" dirty="0"/>
              <a:t>jęki moje płyną jak woda, </a:t>
            </a:r>
            <a:br>
              <a:rPr lang="pl-PL" sz="2400" dirty="0"/>
            </a:br>
            <a:r>
              <a:rPr lang="pl-PL" b="1" dirty="0"/>
              <a:t>25 </a:t>
            </a:r>
            <a:r>
              <a:rPr lang="pl-PL" dirty="0"/>
              <a:t>bo </a:t>
            </a:r>
            <a:r>
              <a:rPr lang="pl-PL" u="sng" dirty="0"/>
              <a:t>spotkało mnie, czegom się lękał, </a:t>
            </a:r>
            <a:br>
              <a:rPr lang="pl-PL" sz="2400" u="sng" dirty="0"/>
            </a:br>
            <a:r>
              <a:rPr lang="pl-PL" u="sng" dirty="0"/>
              <a:t>bałem się, a jednak to przyszło</a:t>
            </a:r>
            <a:r>
              <a:rPr lang="pl-PL" dirty="0"/>
              <a:t>. </a:t>
            </a:r>
            <a:br>
              <a:rPr lang="pl-PL" sz="2400" dirty="0"/>
            </a:br>
            <a:r>
              <a:rPr lang="pl-PL" b="1" dirty="0"/>
              <a:t>26 </a:t>
            </a:r>
            <a:r>
              <a:rPr lang="pl-PL" dirty="0"/>
              <a:t>Nie znam spokoju ni ciszy, </a:t>
            </a:r>
            <a:br>
              <a:rPr lang="pl-PL" sz="2400" dirty="0"/>
            </a:br>
            <a:r>
              <a:rPr lang="pl-PL" dirty="0"/>
              <a:t>nim spocznę, już wrzawa przychodzi». </a:t>
            </a:r>
            <a:endParaRPr lang="pl-PL" sz="2400" u="sng" dirty="0"/>
          </a:p>
        </p:txBody>
      </p:sp>
      <p:cxnSp>
        <p:nvCxnSpPr>
          <p:cNvPr id="6" name="Łącznik prosty 5"/>
          <p:cNvCxnSpPr/>
          <p:nvPr/>
        </p:nvCxnSpPr>
        <p:spPr>
          <a:xfrm>
            <a:off x="646779" y="4808209"/>
            <a:ext cx="0" cy="1509059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9524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1A84FC-A501-194E-B658-FEE98D4DD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Jakim człowiekiem był Hiob?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4106A7-6DC7-F24A-88CB-9117ABA2C2A6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73998">
            <a:off x="7567873" y="2638602"/>
            <a:ext cx="2701073" cy="317856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l-PL" sz="6000" b="1" i="1" dirty="0">
              <a:solidFill>
                <a:srgbClr val="FF0000"/>
              </a:solidFill>
              <a:latin typeface="Times" pitchFamily="2" charset="0"/>
            </a:endParaRPr>
          </a:p>
          <a:p>
            <a:pPr marL="0" indent="0">
              <a:buNone/>
            </a:pPr>
            <a:r>
              <a:rPr lang="pl-PL" sz="123200" b="1" i="1" dirty="0">
                <a:solidFill>
                  <a:srgbClr val="FF0000"/>
                </a:solidFill>
                <a:latin typeface="Times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171633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1A84FC-A501-194E-B658-FEE98D4DD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Jakim człowiekiem był Hiob?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4106A7-6DC7-F24A-88CB-9117ABA2C2A6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73998">
            <a:off x="1864009" y="2511187"/>
            <a:ext cx="6223225" cy="31785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60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sz="6000" b="1" i="1" dirty="0">
                <a:solidFill>
                  <a:srgbClr val="FF0000"/>
                </a:solidFill>
              </a:rPr>
              <a:t>Religijnym?</a:t>
            </a:r>
          </a:p>
          <a:p>
            <a:pPr marL="0" indent="0">
              <a:buNone/>
            </a:pPr>
            <a:r>
              <a:rPr lang="pl-PL" sz="6000" b="1" i="1" dirty="0">
                <a:solidFill>
                  <a:srgbClr val="FF0000"/>
                </a:solidFill>
                <a:sym typeface="Wingdings" pitchFamily="2" charset="2"/>
              </a:rPr>
              <a:t> dyskusja</a:t>
            </a:r>
            <a:endParaRPr lang="pl-PL" sz="6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729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4">
            <a:extLst>
              <a:ext uri="{FF2B5EF4-FFF2-40B4-BE49-F238E27FC236}">
                <a16:creationId xmlns:a16="http://schemas.microsoft.com/office/drawing/2014/main" id="{9A5B5188-9867-384E-B339-91CEE6D79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20" y="2357211"/>
            <a:ext cx="5801784" cy="435133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E6C6D07-3E7D-AC4E-B2B9-BAE7723FD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892" y="139494"/>
            <a:ext cx="4991594" cy="374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65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CD7E0D-51A6-A242-AC54-A50681704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Zabawa w słowa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792607-963B-4B4A-A147-523BF9815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7356"/>
            <a:ext cx="10515600" cy="5229922"/>
          </a:xfrm>
        </p:spPr>
        <p:txBody>
          <a:bodyPr>
            <a:normAutofit fontScale="55000" lnSpcReduction="20000"/>
          </a:bodyPr>
          <a:lstStyle/>
          <a:p>
            <a:r>
              <a:rPr lang="pl-PL" dirty="0"/>
              <a:t>Wiara</a:t>
            </a:r>
          </a:p>
          <a:p>
            <a:pPr lvl="1"/>
            <a:r>
              <a:rPr lang="pl-PL" dirty="0"/>
              <a:t>Wiara to … zaufanie. Pewność tego czego nie widzimy, nie mamy potwierdzenia.</a:t>
            </a:r>
          </a:p>
          <a:p>
            <a:pPr lvl="1"/>
            <a:r>
              <a:rPr lang="pl-PL" dirty="0"/>
              <a:t>Rafał: Przyjęcie dogmatu jako pewnik.</a:t>
            </a:r>
          </a:p>
          <a:p>
            <a:pPr lvl="1"/>
            <a:r>
              <a:rPr lang="pl-PL" dirty="0"/>
              <a:t>Przyjęcie czegoś jako prawdziwe ???</a:t>
            </a:r>
          </a:p>
          <a:p>
            <a:pPr lvl="1"/>
            <a:endParaRPr lang="pl-PL" dirty="0"/>
          </a:p>
          <a:p>
            <a:pPr lvl="1"/>
            <a:r>
              <a:rPr lang="pl-PL" dirty="0"/>
              <a:t>Wiara coś na podstawie czegoś podejmuję decyzję, działania w warunkach niewiedzy. 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Relacja</a:t>
            </a:r>
          </a:p>
          <a:p>
            <a:pPr lvl="1"/>
            <a:r>
              <a:rPr lang="pl-PL" dirty="0"/>
              <a:t>Rafał: powiązanie</a:t>
            </a:r>
          </a:p>
          <a:p>
            <a:pPr lvl="1"/>
            <a:r>
              <a:rPr lang="pl-PL" dirty="0"/>
              <a:t>Michał: więź</a:t>
            </a:r>
          </a:p>
          <a:p>
            <a:pPr lvl="1"/>
            <a:r>
              <a:rPr lang="pl-PL" dirty="0"/>
              <a:t>Janek: … ale może być negatywna</a:t>
            </a:r>
          </a:p>
          <a:p>
            <a:pPr lvl="1"/>
            <a:r>
              <a:rPr lang="pl-PL" dirty="0"/>
              <a:t>Wojtek: coś co jest pomiędzy dwoma. Np.. Dwoma osobami.</a:t>
            </a:r>
          </a:p>
          <a:p>
            <a:endParaRPr lang="pl-PL" dirty="0"/>
          </a:p>
          <a:p>
            <a:r>
              <a:rPr lang="pl-PL" dirty="0"/>
              <a:t>Religia</a:t>
            </a:r>
          </a:p>
          <a:p>
            <a:pPr lvl="1"/>
            <a:r>
              <a:rPr lang="pl-PL" dirty="0"/>
              <a:t>Janek: sztywne schematy wykonywane w sferze </a:t>
            </a:r>
            <a:r>
              <a:rPr lang="pl-PL" dirty="0" err="1"/>
              <a:t>duchomy</a:t>
            </a:r>
            <a:r>
              <a:rPr lang="pl-PL" dirty="0"/>
              <a:t>.</a:t>
            </a:r>
          </a:p>
          <a:p>
            <a:pPr lvl="1"/>
            <a:r>
              <a:rPr lang="pl-PL" i="1" dirty="0"/>
              <a:t>obyczaj, kult, obrządek, etykieta, magia, sakrament, </a:t>
            </a:r>
          </a:p>
          <a:p>
            <a:pPr lvl="1"/>
            <a:endParaRPr lang="pl-PL" i="1" dirty="0"/>
          </a:p>
          <a:p>
            <a:pPr lvl="1"/>
            <a:endParaRPr lang="pl-PL" i="1" dirty="0"/>
          </a:p>
          <a:p>
            <a:r>
              <a:rPr lang="pl-PL" dirty="0"/>
              <a:t>Dyskusja:</a:t>
            </a:r>
          </a:p>
          <a:p>
            <a:pPr lvl="1"/>
            <a:r>
              <a:rPr lang="pl-PL" dirty="0"/>
              <a:t>Bogdan: Żeby skutecznie komunikować się z otoczeniem musimy używać (ich) słów wzajemnie zrozumiałych, ale …</a:t>
            </a:r>
          </a:p>
          <a:p>
            <a:pPr lvl="1"/>
            <a:r>
              <a:rPr lang="pl-PL" dirty="0"/>
              <a:t>Wojtek: </a:t>
            </a:r>
            <a:r>
              <a:rPr lang="pl-PL" dirty="0" err="1"/>
              <a:t>słownicto</a:t>
            </a:r>
            <a:r>
              <a:rPr lang="pl-PL" dirty="0"/>
              <a:t> określa myślenie. Nie dam się wpuścić z cudzy </a:t>
            </a:r>
            <a:r>
              <a:rPr lang="pl-PL" dirty="0" err="1"/>
              <a:t>dyskur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85397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684ADE-F2F8-354A-ADC5-B59833853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1ED146-4F6A-1641-9480-C2ECBAC95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co wierzą demony, że w wyniku tego </a:t>
            </a:r>
            <a:r>
              <a:rPr lang="pl-PL" dirty="0" err="1"/>
              <a:t>drzą</a:t>
            </a:r>
            <a:r>
              <a:rPr lang="pl-PL" dirty="0"/>
              <a:t>?</a:t>
            </a:r>
          </a:p>
          <a:p>
            <a:pPr lvl="1"/>
            <a:r>
              <a:rPr lang="pl-PL" dirty="0"/>
              <a:t>Bo wiedzą, że mają przechlapane – ich przyszłość jest </a:t>
            </a:r>
            <a:r>
              <a:rPr lang="pl-PL" dirty="0" err="1"/>
              <a:t>negagtywna</a:t>
            </a:r>
            <a:r>
              <a:rPr lang="pl-PL" dirty="0"/>
              <a:t>.</a:t>
            </a:r>
          </a:p>
          <a:p>
            <a:pPr lvl="1"/>
            <a:r>
              <a:rPr lang="pl-PL" dirty="0"/>
              <a:t>W Jakubie pisze…… wiemy, że jest JEDEN Bóg. A demony mogą mieć fałszywą nadzieję, że jest wielu…</a:t>
            </a:r>
          </a:p>
        </p:txBody>
      </p:sp>
    </p:spTree>
    <p:extLst>
      <p:ext uri="{BB962C8B-B14F-4D97-AF65-F5344CB8AC3E}">
        <p14:creationId xmlns:p14="http://schemas.microsoft.com/office/powerpoint/2010/main" val="29434495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Rozdział 42, wersy od 1-6 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424762"/>
            <a:ext cx="10515600" cy="520995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(1)</a:t>
            </a:r>
            <a:r>
              <a:rPr lang="pl-PL" sz="2400" dirty="0"/>
              <a:t> Hiob na to [ </a:t>
            </a:r>
            <a:r>
              <a:rPr lang="pl-PL" sz="2400" i="1" dirty="0"/>
              <a:t>na objawienie Boga swoje chwały </a:t>
            </a:r>
            <a:r>
              <a:rPr lang="pl-PL" sz="2400" dirty="0"/>
              <a:t>] odpowiedział Panu i rzekł: </a:t>
            </a:r>
          </a:p>
          <a:p>
            <a:pPr marL="0" indent="0">
              <a:buNone/>
            </a:pPr>
            <a:r>
              <a:rPr lang="pl-PL" sz="2400" baseline="30000" dirty="0"/>
              <a:t>	(2)</a:t>
            </a:r>
            <a:r>
              <a:rPr lang="pl-PL" sz="2400" dirty="0"/>
              <a:t> Wiem, że Ty wszystko możesz, </a:t>
            </a:r>
            <a:br>
              <a:rPr lang="pl-PL" sz="2400" dirty="0"/>
            </a:br>
            <a:r>
              <a:rPr lang="pl-PL" sz="2400" dirty="0"/>
              <a:t>	co zamyślasz, potrafisz uczynić. </a:t>
            </a:r>
            <a:br>
              <a:rPr lang="pl-PL" sz="2400" dirty="0"/>
            </a:br>
            <a:r>
              <a:rPr lang="pl-PL" sz="2400" dirty="0"/>
              <a:t>	</a:t>
            </a:r>
            <a:r>
              <a:rPr lang="pl-PL" sz="2400" baseline="30000" dirty="0"/>
              <a:t>(3)</a:t>
            </a:r>
            <a:r>
              <a:rPr lang="pl-PL" sz="2400" dirty="0"/>
              <a:t> Kto przysłoni plan nierozumnie? </a:t>
            </a:r>
          </a:p>
          <a:p>
            <a:pPr marL="0" indent="0">
              <a:buNone/>
            </a:pPr>
            <a:r>
              <a:rPr lang="pl-PL" sz="2400" dirty="0"/>
              <a:t>	O rzeczach wzniosłych mówiłem.</a:t>
            </a:r>
            <a:br>
              <a:rPr lang="pl-PL" sz="2400" dirty="0"/>
            </a:br>
            <a:r>
              <a:rPr lang="pl-PL" sz="2400" dirty="0"/>
              <a:t>	To zbyt cudowne. </a:t>
            </a:r>
            <a:br>
              <a:rPr lang="pl-PL" sz="2400" dirty="0"/>
            </a:br>
            <a:r>
              <a:rPr lang="pl-PL" sz="2400" dirty="0"/>
              <a:t>	Ja nie rozumiem. </a:t>
            </a:r>
          </a:p>
          <a:p>
            <a:pPr marL="0" indent="0">
              <a:buNone/>
            </a:pPr>
            <a:r>
              <a:rPr lang="pl-PL" sz="2400" baseline="30000" dirty="0"/>
              <a:t>	(4)</a:t>
            </a:r>
            <a:r>
              <a:rPr lang="pl-PL" sz="2400" dirty="0"/>
              <a:t> Posłuchaj, proszę. </a:t>
            </a:r>
            <a:br>
              <a:rPr lang="pl-PL" sz="2400" dirty="0"/>
            </a:br>
            <a:r>
              <a:rPr lang="pl-PL" sz="2400" dirty="0"/>
              <a:t>	Pozwól mi mówić! </a:t>
            </a:r>
            <a:br>
              <a:rPr lang="pl-PL" sz="2400" dirty="0"/>
            </a:br>
            <a:r>
              <a:rPr lang="pl-PL" sz="2400" dirty="0"/>
              <a:t>	Chcę spytać.</a:t>
            </a:r>
            <a:br>
              <a:rPr lang="pl-PL" sz="2400" dirty="0"/>
            </a:br>
            <a:r>
              <a:rPr lang="pl-PL" sz="2400" dirty="0"/>
              <a:t>	Racz odpowiedzieć! </a:t>
            </a:r>
          </a:p>
          <a:p>
            <a:pPr marL="0" indent="0">
              <a:buNone/>
            </a:pPr>
            <a:r>
              <a:rPr lang="pl-PL" sz="2400" baseline="30000" dirty="0"/>
              <a:t>	(5)</a:t>
            </a:r>
            <a:r>
              <a:rPr lang="pl-PL" sz="2400" dirty="0"/>
              <a:t> </a:t>
            </a:r>
            <a:r>
              <a:rPr lang="pl-PL" sz="2400" b="1" dirty="0"/>
              <a:t>Dotąd Cię znałem ze słyszenia, teraz ujrzało Cię moje oko</a:t>
            </a:r>
            <a:r>
              <a:rPr lang="pl-PL" sz="2400" dirty="0"/>
              <a:t>, </a:t>
            </a:r>
            <a:br>
              <a:rPr lang="pl-PL" sz="2400" dirty="0"/>
            </a:br>
            <a:r>
              <a:rPr lang="pl-PL" sz="2400" dirty="0"/>
              <a:t>	</a:t>
            </a:r>
            <a:r>
              <a:rPr lang="pl-PL" sz="2400" baseline="30000" dirty="0"/>
              <a:t>(6)</a:t>
            </a:r>
            <a:r>
              <a:rPr lang="pl-PL" sz="2400" dirty="0"/>
              <a:t> dlatego odwołuję, co powiedziałem, kajam się w prochu i w popiele.</a:t>
            </a:r>
          </a:p>
        </p:txBody>
      </p:sp>
      <p:cxnSp>
        <p:nvCxnSpPr>
          <p:cNvPr id="6" name="Łącznik prosty 5"/>
          <p:cNvCxnSpPr/>
          <p:nvPr/>
        </p:nvCxnSpPr>
        <p:spPr>
          <a:xfrm>
            <a:off x="403412" y="5617882"/>
            <a:ext cx="0" cy="702235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2080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Przemiana Hioba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20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l-PL" sz="4400" i="1" dirty="0"/>
              <a:t>Otóż wiedziałem o Tobie tylko ze słyszenia, ale teraz zobaczyłem Cię twarzą w twarz.</a:t>
            </a:r>
          </a:p>
          <a:p>
            <a:pPr marL="0" indent="0" algn="ctr">
              <a:buNone/>
            </a:pPr>
            <a:r>
              <a:rPr lang="pl-PL" sz="4400" i="1" dirty="0"/>
              <a:t>(Hiob 42:5)</a:t>
            </a:r>
          </a:p>
          <a:p>
            <a:pPr marL="0" indent="0" algn="ctr">
              <a:buNone/>
            </a:pPr>
            <a:endParaRPr lang="pl-PL" sz="4400" i="1" dirty="0"/>
          </a:p>
        </p:txBody>
      </p:sp>
    </p:spTree>
    <p:extLst>
      <p:ext uri="{BB962C8B-B14F-4D97-AF65-F5344CB8AC3E}">
        <p14:creationId xmlns:p14="http://schemas.microsoft.com/office/powerpoint/2010/main" val="30761128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Przemiana Hioba</a:t>
            </a:r>
          </a:p>
        </p:txBody>
      </p:sp>
      <p:sp>
        <p:nvSpPr>
          <p:cNvPr id="6" name="Owal 5"/>
          <p:cNvSpPr/>
          <p:nvPr/>
        </p:nvSpPr>
        <p:spPr>
          <a:xfrm>
            <a:off x="7020807" y="3074911"/>
            <a:ext cx="2960803" cy="2819774"/>
          </a:xfrm>
          <a:prstGeom prst="ellipse">
            <a:avLst/>
          </a:prstGeom>
          <a:solidFill>
            <a:srgbClr val="42A3FC"/>
          </a:solidFill>
          <a:ln w="19050">
            <a:solidFill>
              <a:srgbClr val="012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l-PL" sz="2800" b="1" dirty="0">
                <a:solidFill>
                  <a:srgbClr val="012D5E"/>
                </a:solidFill>
              </a:rPr>
              <a:t>Hiob znający Boga</a:t>
            </a:r>
            <a:br>
              <a:rPr lang="pl-PL" sz="2000" b="1" dirty="0">
                <a:solidFill>
                  <a:srgbClr val="012D5E"/>
                </a:solidFill>
              </a:rPr>
            </a:br>
            <a:r>
              <a:rPr lang="pl-PL" sz="2000" dirty="0">
                <a:solidFill>
                  <a:srgbClr val="012D5E"/>
                </a:solidFill>
              </a:rPr>
              <a:t>zobaczył Boga </a:t>
            </a:r>
            <a:br>
              <a:rPr lang="pl-PL" sz="2000" dirty="0">
                <a:solidFill>
                  <a:srgbClr val="012D5E"/>
                </a:solidFill>
              </a:rPr>
            </a:br>
            <a:r>
              <a:rPr lang="pl-PL" sz="2000" dirty="0">
                <a:solidFill>
                  <a:srgbClr val="012D5E"/>
                </a:solidFill>
              </a:rPr>
              <a:t>twarzą w twarz</a:t>
            </a:r>
          </a:p>
        </p:txBody>
      </p:sp>
      <p:sp>
        <p:nvSpPr>
          <p:cNvPr id="8" name="Owal 7"/>
          <p:cNvSpPr/>
          <p:nvPr/>
        </p:nvSpPr>
        <p:spPr>
          <a:xfrm>
            <a:off x="2158584" y="2007059"/>
            <a:ext cx="2960803" cy="2819774"/>
          </a:xfrm>
          <a:prstGeom prst="ellipse">
            <a:avLst/>
          </a:prstGeom>
          <a:solidFill>
            <a:srgbClr val="A8C3DC"/>
          </a:solidFill>
          <a:ln w="19050">
            <a:solidFill>
              <a:srgbClr val="014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2800" b="1" dirty="0">
                <a:solidFill>
                  <a:srgbClr val="014388"/>
                </a:solidFill>
              </a:rPr>
              <a:t>Hiob</a:t>
            </a:r>
            <a:br>
              <a:rPr lang="pl-PL" sz="2800" b="1" dirty="0">
                <a:solidFill>
                  <a:srgbClr val="014388"/>
                </a:solidFill>
              </a:rPr>
            </a:br>
            <a:r>
              <a:rPr lang="pl-PL" sz="2800" b="1" dirty="0">
                <a:solidFill>
                  <a:srgbClr val="014388"/>
                </a:solidFill>
              </a:rPr>
              <a:t>religijny</a:t>
            </a:r>
            <a:br>
              <a:rPr lang="pl-PL" sz="2800" b="1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słyszał o Bogu</a:t>
            </a:r>
          </a:p>
          <a:p>
            <a:pPr algn="ctr"/>
            <a:r>
              <a:rPr lang="pl-PL" sz="2000" dirty="0">
                <a:solidFill>
                  <a:srgbClr val="014388"/>
                </a:solidFill>
              </a:rPr>
              <a:t>żył bogobojnie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stronił od zła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składał ofiary</a:t>
            </a:r>
          </a:p>
        </p:txBody>
      </p:sp>
      <p:sp>
        <p:nvSpPr>
          <p:cNvPr id="7" name="Strzałka w prawo 6"/>
          <p:cNvSpPr/>
          <p:nvPr/>
        </p:nvSpPr>
        <p:spPr>
          <a:xfrm rot="776539">
            <a:off x="4547838" y="2891988"/>
            <a:ext cx="2909606" cy="2219267"/>
          </a:xfrm>
          <a:prstGeom prst="rightArrow">
            <a:avLst/>
          </a:prstGeom>
          <a:solidFill>
            <a:srgbClr val="FFFA8D"/>
          </a:solidFill>
          <a:ln w="19050">
            <a:solidFill>
              <a:srgbClr val="8F5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8F5625"/>
                </a:solidFill>
              </a:rPr>
              <a:t>Problemy</a:t>
            </a:r>
            <a:br>
              <a:rPr lang="pl-PL" b="1" dirty="0">
                <a:solidFill>
                  <a:srgbClr val="8F5625"/>
                </a:solidFill>
              </a:rPr>
            </a:br>
            <a:r>
              <a:rPr lang="pl-PL" b="1" dirty="0">
                <a:solidFill>
                  <a:srgbClr val="8F5625"/>
                </a:solidFill>
              </a:rPr>
              <a:t>Przemyślenia</a:t>
            </a:r>
          </a:p>
          <a:p>
            <a:pPr algn="ctr"/>
            <a:r>
              <a:rPr lang="pl-PL" b="1" dirty="0">
                <a:solidFill>
                  <a:srgbClr val="8F5625"/>
                </a:solidFill>
              </a:rPr>
              <a:t>Objawienie</a:t>
            </a:r>
            <a:br>
              <a:rPr lang="pl-PL" b="1" dirty="0">
                <a:solidFill>
                  <a:srgbClr val="8F5625"/>
                </a:solidFill>
              </a:rPr>
            </a:br>
            <a:r>
              <a:rPr lang="pl-PL" b="1" dirty="0">
                <a:solidFill>
                  <a:srgbClr val="8F5625"/>
                </a:solidFill>
              </a:rPr>
              <a:t>Zrozumienie</a:t>
            </a:r>
          </a:p>
        </p:txBody>
      </p:sp>
      <p:sp>
        <p:nvSpPr>
          <p:cNvPr id="9" name="PoleTekstowe 8"/>
          <p:cNvSpPr txBox="1"/>
          <p:nvPr/>
        </p:nvSpPr>
        <p:spPr>
          <a:xfrm rot="779661">
            <a:off x="4820028" y="2171486"/>
            <a:ext cx="2481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8F5625"/>
                </a:solidFill>
              </a:rPr>
              <a:t>Co zrobił Bóg</a:t>
            </a:r>
          </a:p>
        </p:txBody>
      </p:sp>
    </p:spTree>
    <p:extLst>
      <p:ext uri="{BB962C8B-B14F-4D97-AF65-F5344CB8AC3E}">
        <p14:creationId xmlns:p14="http://schemas.microsoft.com/office/powerpoint/2010/main" val="18401856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Przemiana Hioba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697033"/>
            <a:ext cx="10515600" cy="4120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l-PL" sz="4400" i="1" dirty="0"/>
              <a:t>Wiara taka, jak wiara Hioba </a:t>
            </a:r>
            <a:br>
              <a:rPr lang="pl-PL" sz="4400" i="1" dirty="0"/>
            </a:br>
            <a:r>
              <a:rPr lang="pl-PL" sz="4400" i="1" dirty="0"/>
              <a:t>nie może być wstrząśnięta, </a:t>
            </a:r>
            <a:br>
              <a:rPr lang="pl-PL" sz="4400" i="1" dirty="0"/>
            </a:br>
            <a:r>
              <a:rPr lang="pl-PL" sz="4400" i="1" dirty="0"/>
              <a:t>ponieważ jest </a:t>
            </a:r>
            <a:br>
              <a:rPr lang="pl-PL" sz="4400" i="1" dirty="0"/>
            </a:br>
            <a:r>
              <a:rPr lang="pl-PL" sz="4400" i="1" dirty="0"/>
              <a:t>ona rezultatem przeżytego wstrząsu.</a:t>
            </a:r>
          </a:p>
        </p:txBody>
      </p:sp>
    </p:spTree>
    <p:extLst>
      <p:ext uri="{BB962C8B-B14F-4D97-AF65-F5344CB8AC3E}">
        <p14:creationId xmlns:p14="http://schemas.microsoft.com/office/powerpoint/2010/main" val="9492409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Dogmat (Rz8:28)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697033"/>
            <a:ext cx="10515600" cy="4120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l-PL" sz="4400" i="1" dirty="0"/>
              <a:t>Wiemy że Bóg z tymi, którzy Go miłują, współdziała we wszystkim dla ich dobra, z tymi, którzy są powołani według Jego zamysłu. </a:t>
            </a:r>
            <a:r>
              <a:rPr lang="pl-PL" sz="1800" i="1" dirty="0"/>
              <a:t>(</a:t>
            </a:r>
            <a:r>
              <a:rPr lang="pl-PL" sz="1800" i="1" dirty="0" err="1"/>
              <a:t>Rz</a:t>
            </a:r>
            <a:r>
              <a:rPr lang="pl-PL" sz="1800" i="1" dirty="0"/>
              <a:t> 8:28 </a:t>
            </a:r>
            <a:r>
              <a:rPr lang="pl-PL" sz="1800" i="1" dirty="0" err="1"/>
              <a:t>bt</a:t>
            </a:r>
            <a:r>
              <a:rPr lang="pl-PL" sz="1800" i="1" dirty="0"/>
              <a:t>)</a:t>
            </a:r>
            <a:endParaRPr lang="pl-PL" sz="4400" i="1" dirty="0"/>
          </a:p>
        </p:txBody>
      </p:sp>
    </p:spTree>
    <p:extLst>
      <p:ext uri="{BB962C8B-B14F-4D97-AF65-F5344CB8AC3E}">
        <p14:creationId xmlns:p14="http://schemas.microsoft.com/office/powerpoint/2010/main" val="32857017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EA49B1-89EC-744E-943F-77D7B523D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Rz</a:t>
            </a:r>
            <a:r>
              <a:rPr lang="pl-PL" dirty="0"/>
              <a:t> 8:28 i dość istotna różnica w tłumaczeniu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000979-0132-2740-AE4D-D987CF100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Kto współdziała ku dobremu? Bóg czy wszystko?</a:t>
            </a:r>
          </a:p>
          <a:p>
            <a:r>
              <a:rPr lang="pl-PL" dirty="0"/>
              <a:t>EIB: </a:t>
            </a:r>
            <a:r>
              <a:rPr lang="pl-PL" i="1" dirty="0"/>
              <a:t>A wiemy, że kochającym Boga, to jest tym, którzy są powołani zgodnie z Jego planem, </a:t>
            </a:r>
            <a:r>
              <a:rPr lang="pl-PL" b="1" i="1" u="sng" dirty="0"/>
              <a:t>wszystko służy</a:t>
            </a:r>
            <a:r>
              <a:rPr lang="pl-PL" i="1" dirty="0"/>
              <a:t> ku dobremu.</a:t>
            </a:r>
            <a:endParaRPr lang="pl-PL" dirty="0"/>
          </a:p>
          <a:p>
            <a:r>
              <a:rPr lang="pl-PL" dirty="0"/>
              <a:t>BG: </a:t>
            </a:r>
            <a:r>
              <a:rPr lang="pl-PL" i="1" dirty="0"/>
              <a:t>A wiemy, iż tym, którzy miłują Boga, </a:t>
            </a:r>
            <a:r>
              <a:rPr lang="pl-PL" b="1" i="1" u="sng" dirty="0"/>
              <a:t>wszystkie rzeczy dopomagają</a:t>
            </a:r>
            <a:r>
              <a:rPr lang="pl-PL" i="1" dirty="0"/>
              <a:t> ku dobremu, to jest tym, którzy według postanowienia Bożego powołani są.</a:t>
            </a:r>
            <a:endParaRPr lang="pl-PL" dirty="0"/>
          </a:p>
          <a:p>
            <a:r>
              <a:rPr lang="pl-PL" dirty="0"/>
              <a:t>BT: </a:t>
            </a:r>
            <a:r>
              <a:rPr lang="pl-PL" i="1" dirty="0"/>
              <a:t>Wiemy też, że </a:t>
            </a:r>
            <a:r>
              <a:rPr lang="pl-PL" b="1" i="1" u="sng" dirty="0"/>
              <a:t>Bóg</a:t>
            </a:r>
            <a:r>
              <a:rPr lang="pl-PL" i="1" dirty="0"/>
              <a:t> z tymi, którzy Go miłują, </a:t>
            </a:r>
            <a:r>
              <a:rPr lang="pl-PL" b="1" i="1" u="sng" dirty="0"/>
              <a:t>współdziała</a:t>
            </a:r>
            <a:r>
              <a:rPr lang="pl-PL" i="1" dirty="0"/>
              <a:t> we wszystkim dla ich dobra, z tymi, którzy są powołani według [Jego] zamysłu.</a:t>
            </a:r>
            <a:endParaRPr lang="pl-PL" dirty="0"/>
          </a:p>
          <a:p>
            <a:r>
              <a:rPr lang="pl-PL" dirty="0"/>
              <a:t>BW: </a:t>
            </a:r>
            <a:r>
              <a:rPr lang="pl-PL" i="1" dirty="0"/>
              <a:t>A wiemy, że </a:t>
            </a:r>
            <a:r>
              <a:rPr lang="pl-PL" b="1" i="1" u="sng" dirty="0"/>
              <a:t>Bóg współdziała</a:t>
            </a:r>
            <a:r>
              <a:rPr lang="pl-PL" i="1" dirty="0"/>
              <a:t> we wszystkim ku dobremu z tymi, którzy Boga miłują, to jest z tymi, którzy według postanowienia jego są powołani</a:t>
            </a:r>
            <a:r>
              <a:rPr lang="pl-PL" dirty="0"/>
              <a:t>.</a:t>
            </a:r>
          </a:p>
          <a:p>
            <a:r>
              <a:rPr lang="pl-PL" dirty="0"/>
              <a:t>Przekład Słowa Życia: </a:t>
            </a:r>
            <a:r>
              <a:rPr lang="pl-PL" i="1" dirty="0"/>
              <a:t>Wiemy też, że </a:t>
            </a:r>
            <a:r>
              <a:rPr lang="pl-PL" b="1" i="1" u="sng" dirty="0"/>
              <a:t>Bóg kieruje</a:t>
            </a:r>
            <a:r>
              <a:rPr lang="pl-PL" b="1" i="1" dirty="0"/>
              <a:t> wszystkim</a:t>
            </a:r>
            <a:r>
              <a:rPr lang="pl-PL" i="1" dirty="0"/>
              <a:t> tak, by działało na korzyść tych, którzy Go kochają, którzy zostali z Jego woli powołani.</a:t>
            </a:r>
            <a:endParaRPr lang="pl-PL" dirty="0"/>
          </a:p>
          <a:p>
            <a:r>
              <a:rPr lang="pl-PL" dirty="0"/>
              <a:t>Biblia </a:t>
            </a:r>
            <a:r>
              <a:rPr lang="pl-PL" dirty="0" err="1"/>
              <a:t>Paulistów</a:t>
            </a:r>
            <a:r>
              <a:rPr lang="pl-PL" dirty="0"/>
              <a:t>: </a:t>
            </a:r>
            <a:r>
              <a:rPr lang="pl-PL" i="1" dirty="0"/>
              <a:t>Wiemy przecież, że tym, którzy kochają Boga i którzy zostali powołani zgodnie z Jego wcześniejszym zamysłem, </a:t>
            </a:r>
            <a:r>
              <a:rPr lang="pl-PL" b="1" i="1" u="sng" dirty="0"/>
              <a:t>wszystko służy</a:t>
            </a:r>
            <a:r>
              <a:rPr lang="pl-PL" i="1" dirty="0"/>
              <a:t> dla ich dobra. Zostali oni wezwani według wcześniejszego zamysłu.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11549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018223-D89A-3A4D-9742-C284A2893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Dyskusja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9E8702-FEFB-CF44-9E57-34D0DB7BA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…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…</a:t>
            </a:r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511244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DE6E04-8863-0043-8DCA-5BD31AE5E1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pl-PL" dirty="0"/>
              <a:t>Biznes Hioba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2C630472-54AA-A145-88F6-E2E96ADEE6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sz="4400" dirty="0"/>
              <a:t>KFC na wynos, Kozińce, jesień ’2022</a:t>
            </a:r>
            <a:endParaRPr lang="pl-PL" dirty="0"/>
          </a:p>
          <a:p>
            <a:endParaRPr lang="pl-PL" dirty="0"/>
          </a:p>
          <a:p>
            <a:pPr algn="r"/>
            <a:r>
              <a:rPr lang="pl-PL" dirty="0"/>
              <a:t>Wojtek Apel, </a:t>
            </a:r>
            <a:r>
              <a:rPr lang="pl-PL" dirty="0" err="1"/>
              <a:t>wojtek@pp.org.pl</a:t>
            </a:r>
            <a:endParaRPr lang="pl-PL" dirty="0"/>
          </a:p>
          <a:p>
            <a:pPr algn="r"/>
            <a:r>
              <a:rPr lang="pl-PL" dirty="0"/>
              <a:t>Materiał dostępny na http://</a:t>
            </a:r>
            <a:r>
              <a:rPr lang="pl-PL" dirty="0" err="1"/>
              <a:t>wojtek.pp.org.pl</a:t>
            </a:r>
            <a:r>
              <a:rPr lang="pl-PL" dirty="0"/>
              <a:t>/</a:t>
            </a:r>
            <a:r>
              <a:rPr lang="pl-PL" dirty="0" err="1"/>
              <a:t>tag</a:t>
            </a:r>
            <a:r>
              <a:rPr lang="pl-PL" dirty="0"/>
              <a:t>/lista/</a:t>
            </a:r>
            <a:r>
              <a:rPr lang="pl-PL" dirty="0" err="1"/>
              <a:t>hiob</a:t>
            </a:r>
            <a:endParaRPr lang="pl-PL" dirty="0"/>
          </a:p>
          <a:p>
            <a:pPr algn="r"/>
            <a:r>
              <a:rPr lang="pl-PL" dirty="0"/>
              <a:t>Teksty pochodzą z przekładu Biblii Tysiąclecia, wydanie 5</a:t>
            </a:r>
          </a:p>
        </p:txBody>
      </p:sp>
    </p:spTree>
    <p:extLst>
      <p:ext uri="{BB962C8B-B14F-4D97-AF65-F5344CB8AC3E}">
        <p14:creationId xmlns:p14="http://schemas.microsoft.com/office/powerpoint/2010/main" val="1761114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862C21-14D1-204A-A6B7-9082A0134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posiłków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0560BE-9693-8440-B1FC-3107A2BB6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8:30 - Sobota Śniadanie - Kasia</a:t>
            </a:r>
          </a:p>
          <a:p>
            <a:r>
              <a:rPr lang="pl-PL" dirty="0"/>
              <a:t>13:3o - Obiad – schabowy, ziemniaki, mizeria – Arek i Michał</a:t>
            </a:r>
          </a:p>
          <a:p>
            <a:r>
              <a:rPr lang="pl-PL" dirty="0"/>
              <a:t>Około 18.oo - Kolacja - ?? Wojtek (pizza albo chińszczyzna na wynos, albo jedno i drugie)</a:t>
            </a:r>
          </a:p>
          <a:p>
            <a:r>
              <a:rPr lang="pl-PL" dirty="0"/>
              <a:t>Niedziela, 8:30 - Śniadanie – Sylwek + Edyta i Rafał</a:t>
            </a:r>
          </a:p>
          <a:p>
            <a:r>
              <a:rPr lang="pl-PL" dirty="0"/>
              <a:t>13:oo - Obiad (niedziela) – Rafał i </a:t>
            </a:r>
            <a:r>
              <a:rPr lang="pl-PL" dirty="0" err="1"/>
              <a:t>Nataria</a:t>
            </a:r>
            <a:r>
              <a:rPr lang="pl-PL" dirty="0"/>
              <a:t> + niania Kasia</a:t>
            </a:r>
          </a:p>
          <a:p>
            <a:r>
              <a:rPr lang="pl-PL" dirty="0"/>
              <a:t>Sprzątanie budynku po nas (Bogdan i Janek + Adrian + … może Aga )</a:t>
            </a:r>
          </a:p>
        </p:txBody>
      </p:sp>
    </p:spTree>
    <p:extLst>
      <p:ext uri="{BB962C8B-B14F-4D97-AF65-F5344CB8AC3E}">
        <p14:creationId xmlns:p14="http://schemas.microsoft.com/office/powerpoint/2010/main" val="13130920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Rozdział 1, wersy 1-5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(1)</a:t>
            </a:r>
            <a:r>
              <a:rPr lang="pl-PL" sz="2400" dirty="0"/>
              <a:t> Żył w ziemi </a:t>
            </a:r>
            <a:r>
              <a:rPr lang="pl-PL" sz="2400" dirty="0" err="1"/>
              <a:t>Us</a:t>
            </a:r>
            <a:r>
              <a:rPr lang="pl-PL" sz="2400" dirty="0"/>
              <a:t> człowiek imieniem Hiob. </a:t>
            </a:r>
          </a:p>
          <a:p>
            <a:pPr marL="0" indent="0">
              <a:buNone/>
            </a:pPr>
            <a:r>
              <a:rPr lang="pl-PL" sz="2400" dirty="0"/>
              <a:t>Był to mąż sprawiedliwy, prawy, bogobojny i unikający zła. </a:t>
            </a:r>
            <a:r>
              <a:rPr lang="pl-PL" sz="2400" baseline="30000" dirty="0"/>
              <a:t>(2)</a:t>
            </a:r>
            <a:r>
              <a:rPr lang="pl-PL" sz="2400" dirty="0"/>
              <a:t> Miał siedmiu synów i trzy córki. </a:t>
            </a:r>
            <a:r>
              <a:rPr lang="pl-PL" sz="2400" baseline="30000" dirty="0"/>
              <a:t>(3)</a:t>
            </a:r>
            <a:r>
              <a:rPr lang="pl-PL" sz="2400" dirty="0"/>
              <a:t> </a:t>
            </a:r>
            <a:r>
              <a:rPr lang="pl-PL" sz="2400" u="sng" dirty="0"/>
              <a:t>Majętność jego stanowiło siedem tysięcy owiec, trzy tysiące wielbłądów, pięćset jarzm wołów, pięćset oślic oraz wielka liczba służby</a:t>
            </a:r>
            <a:r>
              <a:rPr lang="pl-PL" sz="2400" dirty="0"/>
              <a:t>. Był najwybitniejszym człowiekiem spośród wszystkich ludzi Wschodu.</a:t>
            </a:r>
          </a:p>
          <a:p>
            <a:pPr marL="0" indent="0">
              <a:buNone/>
            </a:pPr>
            <a:r>
              <a:rPr lang="pl-PL" sz="2400" baseline="30000" dirty="0"/>
              <a:t>(4)</a:t>
            </a:r>
            <a:r>
              <a:rPr lang="pl-PL" sz="2400" dirty="0"/>
              <a:t> Synowie jego mieli zwyczaj udawania się na ucztę, którą każdy z nich urządzał po kolei we własnym domu w dniu oznaczonym. Zapraszali też swoje trzy siostry, by jadły i piły z nimi. </a:t>
            </a:r>
            <a:r>
              <a:rPr lang="pl-PL" sz="2400" baseline="30000" dirty="0"/>
              <a:t>(5)</a:t>
            </a:r>
            <a:r>
              <a:rPr lang="pl-PL" sz="2400" dirty="0"/>
              <a:t> Gdy mijał czas ucztowania, Hiob dbał o to, by dokonywać ich oczyszczenia. Wstawał wczesnym rankiem i składał całopalenie stosownie do ich liczby. Bo mówił Hiob do siebie: Może moi synowie zgrzeszyli i złorzeczyli Bogu w sercach? Hiob zawsze tak postępował.</a:t>
            </a:r>
          </a:p>
        </p:txBody>
      </p:sp>
      <p:cxnSp>
        <p:nvCxnSpPr>
          <p:cNvPr id="6" name="Łącznik prosty 5"/>
          <p:cNvCxnSpPr/>
          <p:nvPr/>
        </p:nvCxnSpPr>
        <p:spPr>
          <a:xfrm>
            <a:off x="657412" y="2330823"/>
            <a:ext cx="0" cy="1509059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7178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miał Hiob na początku (aktywa)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/>
              <a:t>Żył w ziemi </a:t>
            </a:r>
            <a:r>
              <a:rPr lang="pl-PL" sz="2400" dirty="0" err="1"/>
              <a:t>Us</a:t>
            </a:r>
            <a:r>
              <a:rPr lang="pl-PL" sz="2400" dirty="0"/>
              <a:t> człowiek imieniem Hiob. (</a:t>
            </a:r>
            <a:r>
              <a:rPr lang="mr-IN" sz="2400" dirty="0"/>
              <a:t>…</a:t>
            </a:r>
            <a:r>
              <a:rPr lang="pl-PL" sz="2400" dirty="0"/>
              <a:t>)</a:t>
            </a:r>
          </a:p>
          <a:p>
            <a:pPr marL="0" indent="0">
              <a:buNone/>
            </a:pPr>
            <a:r>
              <a:rPr lang="pl-PL" sz="2400" dirty="0"/>
              <a:t>(</a:t>
            </a:r>
            <a:r>
              <a:rPr lang="mr-IN" sz="2400" dirty="0"/>
              <a:t>…</a:t>
            </a:r>
            <a:r>
              <a:rPr lang="pl-PL" sz="2400" dirty="0"/>
              <a:t>)</a:t>
            </a:r>
            <a:br>
              <a:rPr lang="pl-PL" sz="2400" dirty="0"/>
            </a:br>
            <a:r>
              <a:rPr lang="pl-PL" sz="2400" dirty="0"/>
              <a:t>Majętność jego stanowiło</a:t>
            </a:r>
            <a:r>
              <a:rPr lang="pl-PL" sz="2400" b="1" dirty="0"/>
              <a:t> siedem tysięcy owiec, trzy tysiące wielbłądów, pięćset jarzm wołów, pięćset oślic</a:t>
            </a:r>
            <a:r>
              <a:rPr lang="pl-PL" sz="2400" dirty="0"/>
              <a:t> oraz wielka liczba służby.</a:t>
            </a:r>
          </a:p>
          <a:p>
            <a:pPr marL="0" indent="0">
              <a:buNone/>
            </a:pPr>
            <a:r>
              <a:rPr lang="pl-PL" sz="2400" dirty="0"/>
              <a:t>Był najwybitniejszym człowiekiem spośród wszystkich ludzi Wschodu.</a:t>
            </a: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69473296"/>
              </p:ext>
            </p:extLst>
          </p:nvPr>
        </p:nvGraphicFramePr>
        <p:xfrm>
          <a:off x="6172200" y="1825625"/>
          <a:ext cx="5181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posiadanie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na początku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owce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wielbłądy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pary</a:t>
                      </a:r>
                      <a:r>
                        <a:rPr lang="pl-PL" sz="2400" baseline="0" dirty="0"/>
                        <a:t> wołów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osły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BD1557FC-B10D-804A-B04D-3D6357804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609" y="207886"/>
            <a:ext cx="1761520" cy="97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152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Rozdział 1, wersy 6-12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477926"/>
            <a:ext cx="10515600" cy="513552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(6)</a:t>
            </a:r>
            <a:r>
              <a:rPr lang="pl-PL" sz="2400" dirty="0"/>
              <a:t> Pewnego dnia, gdy synowie Boży przyszli stawić się przed Panem, szatan też przyszedł z nimi.</a:t>
            </a:r>
          </a:p>
          <a:p>
            <a:pPr marL="0" indent="0">
              <a:buNone/>
            </a:pPr>
            <a:r>
              <a:rPr lang="pl-PL" sz="2400" baseline="30000" dirty="0"/>
              <a:t>(7)</a:t>
            </a:r>
            <a:r>
              <a:rPr lang="pl-PL" sz="2400" dirty="0"/>
              <a:t> I rzekł Bóg do szatana: Skąd przychodzisz? </a:t>
            </a:r>
          </a:p>
          <a:p>
            <a:pPr marL="0" indent="0">
              <a:buNone/>
            </a:pPr>
            <a:r>
              <a:rPr lang="pl-PL" sz="2400" dirty="0"/>
              <a:t>Szatan odrzekł Panu: Przemierzałem ziemię i wędrowałem po niej. </a:t>
            </a:r>
          </a:p>
          <a:p>
            <a:pPr marL="0" indent="0">
              <a:buNone/>
            </a:pPr>
            <a:r>
              <a:rPr lang="pl-PL" sz="2400" baseline="30000" dirty="0"/>
              <a:t>(8)</a:t>
            </a:r>
            <a:r>
              <a:rPr lang="pl-PL" sz="2400" dirty="0"/>
              <a:t> Mówi Pan do szatana: A zwróciłeś uwagę na sługę mego, Hioba? Bo nie ma na całej ziemi drugiego, kto by tak był prawy, sprawiedliwy, bogobojny i unikający grzechu jak on. </a:t>
            </a:r>
          </a:p>
          <a:p>
            <a:pPr marL="0" indent="0">
              <a:buNone/>
            </a:pPr>
            <a:r>
              <a:rPr lang="pl-PL" sz="2400" baseline="30000" dirty="0"/>
              <a:t>(9)</a:t>
            </a:r>
            <a:r>
              <a:rPr lang="pl-PL" sz="2400" dirty="0"/>
              <a:t> Szatan na to do Pana: Czyż za darmo Hiob czci Boga? </a:t>
            </a:r>
            <a:r>
              <a:rPr lang="pl-PL" sz="2400" baseline="30000" dirty="0"/>
              <a:t>(10)</a:t>
            </a:r>
            <a:r>
              <a:rPr lang="pl-PL" sz="2400" b="1" dirty="0"/>
              <a:t> Czyż Ty nie ogrodziłeś zewsząd jego samego, jego domu i całej majętności? Pracy jego rąk pobłogosławiłeś, jego dobytek na ziemi się mnoży</a:t>
            </a:r>
            <a:r>
              <a:rPr lang="pl-PL" sz="2400" dirty="0"/>
              <a:t>. </a:t>
            </a:r>
            <a:r>
              <a:rPr lang="pl-PL" sz="2400" baseline="30000" dirty="0"/>
              <a:t>(11)</a:t>
            </a:r>
            <a:r>
              <a:rPr lang="pl-PL" sz="2400" dirty="0"/>
              <a:t> Wyciągnij, proszę, rękę i dotknij jego majątku! Na pewno Ci w twarz będzie złorzeczył.</a:t>
            </a:r>
          </a:p>
          <a:p>
            <a:pPr marL="0" indent="0">
              <a:buNone/>
            </a:pPr>
            <a:r>
              <a:rPr lang="pl-PL" sz="2400" baseline="30000" dirty="0"/>
              <a:t>(12)</a:t>
            </a:r>
            <a:r>
              <a:rPr lang="pl-PL" sz="2400" dirty="0"/>
              <a:t> </a:t>
            </a:r>
            <a:r>
              <a:rPr lang="pl-PL" sz="2400" b="1" dirty="0"/>
              <a:t>Rzekł Pan do szatana: Oto cały majątek jego w twej mocy</a:t>
            </a:r>
            <a:r>
              <a:rPr lang="pl-PL" sz="2400" dirty="0"/>
              <a:t>. Tylko na niego samego nie wyciągaj ręki. I odszedł szatan sprzed oblicza Pańskiego.</a:t>
            </a:r>
          </a:p>
        </p:txBody>
      </p:sp>
      <p:cxnSp>
        <p:nvCxnSpPr>
          <p:cNvPr id="6" name="Łącznik prosty 5"/>
          <p:cNvCxnSpPr/>
          <p:nvPr/>
        </p:nvCxnSpPr>
        <p:spPr>
          <a:xfrm>
            <a:off x="403412" y="4392706"/>
            <a:ext cx="0" cy="1045882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7414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Rozdział 1, wersy 13-19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538942"/>
            <a:ext cx="10515600" cy="504174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(13)</a:t>
            </a:r>
            <a:r>
              <a:rPr lang="pl-PL" sz="2400" dirty="0"/>
              <a:t> Pewnego dnia, gdy synowie i córki jedli i pili w domu najstarszego brata, przyszedł posłaniec do Hioba i rzekł: Woły orały, a oślice pasły się tuż obok.  Wtem napadli Sabejczycy, porwali je, a </a:t>
            </a:r>
            <a:r>
              <a:rPr lang="pl-PL" sz="2400" b="1" dirty="0"/>
              <a:t>sługi mieczem pozabijal</a:t>
            </a:r>
            <a:r>
              <a:rPr lang="pl-PL" sz="2400" dirty="0"/>
              <a:t>i, ja sam uszedłem, by ci o tym donieść.</a:t>
            </a:r>
          </a:p>
          <a:p>
            <a:pPr marL="0" indent="0">
              <a:buNone/>
            </a:pPr>
            <a:r>
              <a:rPr lang="pl-PL" sz="2400" baseline="30000" dirty="0"/>
              <a:t>(16b)</a:t>
            </a:r>
            <a:r>
              <a:rPr lang="pl-PL" sz="2400" dirty="0"/>
              <a:t> Gdy ten jeszcze mówił, przyszedł inny i rzekł:</a:t>
            </a:r>
            <a:r>
              <a:rPr lang="pl-PL" sz="2400" b="1" dirty="0"/>
              <a:t> Ogień Boży spadł z nieba, zapłonął wśród owiec</a:t>
            </a:r>
            <a:r>
              <a:rPr lang="pl-PL" sz="2400" dirty="0"/>
              <a:t> oraz sług i pochłonął ich. Ja sam uszedłem, by ci o tym donieść.</a:t>
            </a:r>
          </a:p>
          <a:p>
            <a:pPr marL="0" indent="0">
              <a:buNone/>
            </a:pPr>
            <a:r>
              <a:rPr lang="pl-PL" sz="2400" baseline="30000" dirty="0"/>
              <a:t>(17)</a:t>
            </a:r>
            <a:r>
              <a:rPr lang="pl-PL" sz="2400" dirty="0"/>
              <a:t> Gdy ten jeszcze mówił, przyszedł inny i rzekł: Chaldejczycy zstąpili z trzema oddziałami, </a:t>
            </a:r>
            <a:r>
              <a:rPr lang="pl-PL" sz="2400" b="1" dirty="0"/>
              <a:t>napadli na wielbłądy</a:t>
            </a:r>
            <a:r>
              <a:rPr lang="pl-PL" sz="2400" dirty="0"/>
              <a:t>, a sługi ostrzem miecza zabili. Ja sam uszedłem, by ci o tym donieść.</a:t>
            </a:r>
          </a:p>
          <a:p>
            <a:pPr marL="0" indent="0">
              <a:buNone/>
            </a:pPr>
            <a:r>
              <a:rPr lang="pl-PL" sz="2400" baseline="30000" dirty="0"/>
              <a:t>(18)</a:t>
            </a:r>
            <a:r>
              <a:rPr lang="pl-PL" sz="2400" dirty="0"/>
              <a:t> Gdy ten jeszcze mówił, przyszedł inny i rzekł: Twoi </a:t>
            </a:r>
            <a:r>
              <a:rPr lang="pl-PL" sz="2400" b="1" dirty="0"/>
              <a:t>synowie i córki</a:t>
            </a:r>
            <a:r>
              <a:rPr lang="pl-PL" sz="2400" dirty="0"/>
              <a:t> jedli i pili wino w domu najstarszego brata. Wtem powiał szalony wicher z pustyni, poruszył czterema węgłami domu, zawalił go na dzieci, tak iż poumierały. Ja sam uszedłem, by ci o tym donieść.</a:t>
            </a:r>
          </a:p>
        </p:txBody>
      </p:sp>
    </p:spTree>
    <p:extLst>
      <p:ext uri="{BB962C8B-B14F-4D97-AF65-F5344CB8AC3E}">
        <p14:creationId xmlns:p14="http://schemas.microsoft.com/office/powerpoint/2010/main" val="11775542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Rozdział 1, wersy od 20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(20)</a:t>
            </a:r>
            <a:r>
              <a:rPr lang="pl-PL" sz="2400" dirty="0"/>
              <a:t> Hiob wstał, rozdarł szaty, ogolił głowę, upadł na ziemię, oddał pokłon </a:t>
            </a:r>
            <a:r>
              <a:rPr lang="pl-PL" sz="2400" baseline="30000" dirty="0"/>
              <a:t>(21)</a:t>
            </a:r>
            <a:r>
              <a:rPr lang="pl-PL" sz="2400" dirty="0"/>
              <a:t> i rzekł: </a:t>
            </a:r>
          </a:p>
          <a:p>
            <a:pPr marL="0" indent="0">
              <a:buNone/>
            </a:pPr>
            <a:r>
              <a:rPr lang="pl-PL" sz="2400" dirty="0"/>
              <a:t>	</a:t>
            </a:r>
            <a:r>
              <a:rPr lang="pl-PL" sz="2400" i="1" dirty="0"/>
              <a:t>Nagi wyszedłem z łona matki</a:t>
            </a:r>
            <a:br>
              <a:rPr lang="pl-PL" sz="2400" i="1" dirty="0"/>
            </a:br>
            <a:r>
              <a:rPr lang="pl-PL" sz="2400" i="1" dirty="0"/>
              <a:t>		i nagi tam wrócę. </a:t>
            </a:r>
            <a:br>
              <a:rPr lang="pl-PL" sz="2400" i="1" dirty="0"/>
            </a:br>
            <a:r>
              <a:rPr lang="pl-PL" sz="2400" i="1" dirty="0"/>
              <a:t>	Dał Pan i zabrał Pan. </a:t>
            </a:r>
            <a:br>
              <a:rPr lang="pl-PL" sz="2400" i="1" dirty="0"/>
            </a:br>
            <a:r>
              <a:rPr lang="pl-PL" sz="2400" i="1" dirty="0"/>
              <a:t>		Niech będzie imię Pańskie błogosławione!</a:t>
            </a:r>
          </a:p>
          <a:p>
            <a:pPr marL="0" indent="0">
              <a:buNone/>
            </a:pPr>
            <a:r>
              <a:rPr lang="pl-PL" sz="2400" baseline="30000" dirty="0"/>
              <a:t>(22)</a:t>
            </a:r>
            <a:r>
              <a:rPr lang="pl-PL" sz="2400" dirty="0"/>
              <a:t> W tym wszystkim Hiob nie zgrzeszył i nie przypisał Bogu nieprawości.</a:t>
            </a:r>
          </a:p>
        </p:txBody>
      </p:sp>
      <p:cxnSp>
        <p:nvCxnSpPr>
          <p:cNvPr id="6" name="Łącznik prosty 5"/>
          <p:cNvCxnSpPr/>
          <p:nvPr/>
        </p:nvCxnSpPr>
        <p:spPr>
          <a:xfrm>
            <a:off x="403412" y="2390588"/>
            <a:ext cx="0" cy="1225177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7539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miał Hiob na początku</a:t>
            </a:r>
            <a:br>
              <a:rPr lang="pl-PL" dirty="0"/>
            </a:br>
            <a:r>
              <a:rPr lang="pl-PL" dirty="0"/>
              <a:t>(aktywa)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/>
              <a:t>Żył w ziemi </a:t>
            </a:r>
            <a:r>
              <a:rPr lang="pl-PL" sz="2400" dirty="0" err="1"/>
              <a:t>Us</a:t>
            </a:r>
            <a:r>
              <a:rPr lang="pl-PL" sz="2400" dirty="0"/>
              <a:t> człowiek imieniem Hiob. (</a:t>
            </a:r>
            <a:r>
              <a:rPr lang="mr-IN" sz="2400" dirty="0"/>
              <a:t>…</a:t>
            </a:r>
            <a:r>
              <a:rPr lang="pl-PL" sz="2400" dirty="0"/>
              <a:t>)</a:t>
            </a:r>
          </a:p>
          <a:p>
            <a:pPr marL="0" indent="0">
              <a:buNone/>
            </a:pPr>
            <a:r>
              <a:rPr lang="pl-PL" sz="2400" dirty="0"/>
              <a:t>(</a:t>
            </a:r>
            <a:r>
              <a:rPr lang="mr-IN" sz="2400" dirty="0"/>
              <a:t>…</a:t>
            </a:r>
            <a:r>
              <a:rPr lang="pl-PL" sz="2400" dirty="0"/>
              <a:t>)</a:t>
            </a:r>
            <a:br>
              <a:rPr lang="pl-PL" sz="2400" dirty="0"/>
            </a:br>
            <a:r>
              <a:rPr lang="pl-PL" sz="2400" baseline="30000" dirty="0"/>
              <a:t>(3) </a:t>
            </a:r>
            <a:r>
              <a:rPr lang="pl-PL" sz="2400" dirty="0"/>
              <a:t>Majętność jego </a:t>
            </a:r>
            <a:r>
              <a:rPr lang="pl-PL" sz="2400" b="1" dirty="0"/>
              <a:t>stanowiło siedem tysięcy owiec, trzy tysiące wielbłądów, pięćset jarzm wołów, pięćset oślic</a:t>
            </a:r>
            <a:r>
              <a:rPr lang="pl-PL" sz="2400" dirty="0"/>
              <a:t> oraz wielka liczba służby.</a:t>
            </a:r>
          </a:p>
          <a:p>
            <a:pPr marL="0" indent="0">
              <a:buNone/>
            </a:pPr>
            <a:r>
              <a:rPr lang="pl-PL" sz="2400" dirty="0"/>
              <a:t>Był najwybitniejszym człowiekiem spośród wszystkich ludzi Wschodu.</a:t>
            </a: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43640362"/>
              </p:ext>
            </p:extLst>
          </p:nvPr>
        </p:nvGraphicFramePr>
        <p:xfrm>
          <a:off x="6172200" y="1825625"/>
          <a:ext cx="5181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posiadanie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na początku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owce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wielbłądy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pary</a:t>
                      </a:r>
                      <a:r>
                        <a:rPr lang="pl-PL" sz="2400" baseline="0" dirty="0"/>
                        <a:t> wołów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osły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6" name="Łącznik prosty 5"/>
          <p:cNvCxnSpPr/>
          <p:nvPr/>
        </p:nvCxnSpPr>
        <p:spPr>
          <a:xfrm>
            <a:off x="403412" y="3107765"/>
            <a:ext cx="0" cy="702235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Obraz 1">
            <a:extLst>
              <a:ext uri="{FF2B5EF4-FFF2-40B4-BE49-F238E27FC236}">
                <a16:creationId xmlns:a16="http://schemas.microsoft.com/office/drawing/2014/main" id="{3CE8F366-2A2C-5246-915B-1E78DE5F9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609" y="207886"/>
            <a:ext cx="1761520" cy="97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783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miał Hiob na początku </a:t>
            </a:r>
            <a:br>
              <a:rPr lang="pl-PL" dirty="0"/>
            </a:br>
            <a:r>
              <a:rPr lang="pl-PL" dirty="0"/>
              <a:t>(</a:t>
            </a:r>
            <a:r>
              <a:rPr lang="pl-PL" dirty="0" err="1"/>
              <a:t>aktywa+zarząd</a:t>
            </a:r>
            <a:r>
              <a:rPr lang="pl-PL" dirty="0"/>
              <a:t>)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/>
              <a:t>Żył w ziemi </a:t>
            </a:r>
            <a:r>
              <a:rPr lang="pl-PL" sz="2400" dirty="0" err="1"/>
              <a:t>Us</a:t>
            </a:r>
            <a:r>
              <a:rPr lang="pl-PL" sz="2400" dirty="0"/>
              <a:t> człowiek imieniem Hiob. (</a:t>
            </a:r>
            <a:r>
              <a:rPr lang="mr-IN" sz="2400" dirty="0"/>
              <a:t>…</a:t>
            </a:r>
            <a:r>
              <a:rPr lang="pl-PL" sz="2400" dirty="0"/>
              <a:t>)</a:t>
            </a:r>
          </a:p>
          <a:p>
            <a:pPr marL="0" indent="0">
              <a:buNone/>
            </a:pPr>
            <a:r>
              <a:rPr lang="pl-PL" sz="2400" baseline="30000" dirty="0"/>
              <a:t>(2) </a:t>
            </a:r>
            <a:r>
              <a:rPr lang="pl-PL" sz="2400" b="1" dirty="0"/>
              <a:t>Miał siedmiu synów i trzy córki. </a:t>
            </a:r>
            <a:r>
              <a:rPr lang="pl-PL" sz="2400" dirty="0"/>
              <a:t>Majętność jego stanowiło siedem tysięcy owiec, trzy tysiące wielbłądów, pięćset jarzm wołów, pięćset oślic oraz wielka liczba służby.</a:t>
            </a:r>
          </a:p>
          <a:p>
            <a:pPr marL="0" indent="0">
              <a:buNone/>
            </a:pPr>
            <a:r>
              <a:rPr lang="pl-PL" sz="2400" dirty="0"/>
              <a:t>Był najwybitniejszym człowiekiem spośród wszystkich ludzi Wschodu.</a:t>
            </a: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65167869"/>
              </p:ext>
            </p:extLst>
          </p:nvPr>
        </p:nvGraphicFramePr>
        <p:xfrm>
          <a:off x="6172200" y="1825625"/>
          <a:ext cx="5181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posiadanie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na początku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owce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wielbłądy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pary</a:t>
                      </a:r>
                      <a:r>
                        <a:rPr lang="pl-PL" sz="2400" baseline="0" dirty="0"/>
                        <a:t> wołów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osły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synowie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córki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6" name="Łącznik prosty 5"/>
          <p:cNvCxnSpPr/>
          <p:nvPr/>
        </p:nvCxnSpPr>
        <p:spPr>
          <a:xfrm>
            <a:off x="388471" y="2704353"/>
            <a:ext cx="0" cy="343647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Obraz 6">
            <a:extLst>
              <a:ext uri="{FF2B5EF4-FFF2-40B4-BE49-F238E27FC236}">
                <a16:creationId xmlns:a16="http://schemas.microsoft.com/office/drawing/2014/main" id="{5EFF8971-1B3E-FF4C-AFFB-E9A0BA2C5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609" y="207886"/>
            <a:ext cx="1761520" cy="97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623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Rozdział 2, wersy 1-6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9086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(1)</a:t>
            </a:r>
            <a:r>
              <a:rPr lang="pl-PL" sz="2400" dirty="0"/>
              <a:t> Pewnego dnia, gdy synowie Boży poszli stawić się przed Panem, szatan też poszedł z nimi.</a:t>
            </a:r>
            <a:br>
              <a:rPr lang="pl-PL" sz="2400" dirty="0"/>
            </a:br>
            <a:r>
              <a:rPr lang="pl-PL" sz="2400" baseline="30000" dirty="0"/>
              <a:t>(2)</a:t>
            </a:r>
            <a:r>
              <a:rPr lang="pl-PL" sz="2400" dirty="0"/>
              <a:t> I rzekł Pan do szatana: Skąd przychodzisz? </a:t>
            </a:r>
          </a:p>
          <a:p>
            <a:pPr marL="0" indent="0">
              <a:buNone/>
            </a:pPr>
            <a:r>
              <a:rPr lang="pl-PL" sz="2400" dirty="0"/>
              <a:t>Szatan odpowiedział Panu: Przemierzałem ziemię i wędrowałem po niej.</a:t>
            </a:r>
          </a:p>
          <a:p>
            <a:pPr marL="0" indent="0">
              <a:buNone/>
            </a:pPr>
            <a:r>
              <a:rPr lang="pl-PL" sz="2400" baseline="30000" dirty="0"/>
              <a:t>(3)</a:t>
            </a:r>
            <a:r>
              <a:rPr lang="pl-PL" sz="2400" dirty="0"/>
              <a:t> Rzekł Pan szatanowi: Zwróciłeś uwagę na sługę mego, Hioba? Bo nie ma na całej ziemi drugiego, kto by był tak prawy, sprawiedliwy, bogobojny i unikający zła jak on. Jeszcze trwa w swej prawości, choć mnie nakłoniłeś do zrujnowania go, na próżno.</a:t>
            </a:r>
          </a:p>
          <a:p>
            <a:pPr marL="0" indent="0">
              <a:buNone/>
            </a:pPr>
            <a:r>
              <a:rPr lang="pl-PL" sz="2400" baseline="30000" dirty="0"/>
              <a:t>(4)</a:t>
            </a:r>
            <a:r>
              <a:rPr lang="pl-PL" sz="2400" dirty="0"/>
              <a:t> Na to szatan odpowiedział Panu: Skóra za skórę. Wszystko, co człowiek posiada, odda za swoje życie.</a:t>
            </a:r>
          </a:p>
          <a:p>
            <a:pPr marL="0" indent="0">
              <a:buNone/>
            </a:pPr>
            <a:r>
              <a:rPr lang="pl-PL" sz="2400" baseline="30000" dirty="0"/>
              <a:t>(5)</a:t>
            </a:r>
            <a:r>
              <a:rPr lang="pl-PL" sz="2400" dirty="0"/>
              <a:t> Wyciągnij, proszę, rękę i dotknij jego kości i ciała. Na pewno Ci w twarz będzie złorzeczył.</a:t>
            </a:r>
          </a:p>
          <a:p>
            <a:pPr marL="0" indent="0">
              <a:buNone/>
            </a:pPr>
            <a:r>
              <a:rPr lang="pl-PL" sz="2400" baseline="30000" dirty="0"/>
              <a:t>(6)</a:t>
            </a:r>
            <a:r>
              <a:rPr lang="pl-PL" sz="2400" dirty="0"/>
              <a:t> I rzekł Pan do szatana: Oto jest w twej mocy. Życie mu tylko zachowaj!</a:t>
            </a:r>
          </a:p>
        </p:txBody>
      </p:sp>
      <p:cxnSp>
        <p:nvCxnSpPr>
          <p:cNvPr id="6" name="Łącznik prosty 5"/>
          <p:cNvCxnSpPr>
            <a:cxnSpLocks/>
          </p:cNvCxnSpPr>
          <p:nvPr/>
        </p:nvCxnSpPr>
        <p:spPr>
          <a:xfrm>
            <a:off x="403412" y="4452730"/>
            <a:ext cx="0" cy="1391479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2616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Rozdział 2, wersy 7-10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(7)</a:t>
            </a:r>
            <a:r>
              <a:rPr lang="pl-PL" sz="2400" dirty="0"/>
              <a:t> Odszedł szatan sprzed oblicza Pańskiego i obsypał Hioba trądem złośliwym, od palca stopy aż po czubek głowy. Hiob wziął więc skorupę, by się nią drapać, siedząc na popiele.</a:t>
            </a:r>
          </a:p>
          <a:p>
            <a:pPr marL="0" indent="0">
              <a:buNone/>
            </a:pPr>
            <a:r>
              <a:rPr lang="pl-PL" sz="2400" baseline="30000" dirty="0"/>
              <a:t>(9)</a:t>
            </a:r>
            <a:r>
              <a:rPr lang="pl-PL" sz="2400" dirty="0"/>
              <a:t> Rzekła mu żona: Jeszcze trwasz mocno w swej prawości? Złorzecz Bogu i umieraj!</a:t>
            </a:r>
          </a:p>
          <a:p>
            <a:pPr marL="0" indent="0">
              <a:buNone/>
            </a:pPr>
            <a:r>
              <a:rPr lang="pl-PL" sz="2400" baseline="30000" dirty="0"/>
              <a:t>(10)</a:t>
            </a:r>
            <a:r>
              <a:rPr lang="pl-PL" sz="2400" dirty="0"/>
              <a:t> Hiob jej odpowiedział: Mówisz jak kobieta szalona. Dobro przyjęliśmy z ręki Boga. Czemu zła przyjąć nie możemy?</a:t>
            </a:r>
          </a:p>
          <a:p>
            <a:pPr marL="0" indent="0">
              <a:buNone/>
            </a:pPr>
            <a:r>
              <a:rPr lang="pl-PL" sz="2400" dirty="0"/>
              <a:t>W tym wszystkim Hiob nie zgrzeszył swymi ustami.</a:t>
            </a:r>
          </a:p>
        </p:txBody>
      </p:sp>
    </p:spTree>
    <p:extLst>
      <p:ext uri="{BB962C8B-B14F-4D97-AF65-F5344CB8AC3E}">
        <p14:creationId xmlns:p14="http://schemas.microsoft.com/office/powerpoint/2010/main" val="2077795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Rozdział 2, wersy od 11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(11)</a:t>
            </a:r>
            <a:r>
              <a:rPr lang="pl-PL" sz="2400" dirty="0"/>
              <a:t> Usłyszeli trzej przyjaciele Hioba o wszystkim, co na niego spadło, i przyszli, każdy z nich z miejscowości swojej: </a:t>
            </a:r>
            <a:r>
              <a:rPr lang="pl-PL" sz="2400" dirty="0" err="1"/>
              <a:t>Elifaz</a:t>
            </a:r>
            <a:r>
              <a:rPr lang="pl-PL" sz="2400" dirty="0"/>
              <a:t> z </a:t>
            </a:r>
            <a:r>
              <a:rPr lang="pl-PL" sz="2400" dirty="0" err="1"/>
              <a:t>Temanu</a:t>
            </a:r>
            <a:r>
              <a:rPr lang="pl-PL" sz="2400" dirty="0"/>
              <a:t>, </a:t>
            </a:r>
            <a:r>
              <a:rPr lang="pl-PL" sz="2400" dirty="0" err="1"/>
              <a:t>Bildad</a:t>
            </a:r>
            <a:r>
              <a:rPr lang="pl-PL" sz="2400" dirty="0"/>
              <a:t> z </a:t>
            </a:r>
            <a:r>
              <a:rPr lang="pl-PL" sz="2400" dirty="0" err="1"/>
              <a:t>Szuach</a:t>
            </a:r>
            <a:r>
              <a:rPr lang="pl-PL" sz="2400" dirty="0"/>
              <a:t> i </a:t>
            </a:r>
            <a:r>
              <a:rPr lang="pl-PL" sz="2400" dirty="0" err="1"/>
              <a:t>Sofar</a:t>
            </a:r>
            <a:r>
              <a:rPr lang="pl-PL" sz="2400" dirty="0"/>
              <a:t> z </a:t>
            </a:r>
            <a:r>
              <a:rPr lang="pl-PL" sz="2400" dirty="0" err="1"/>
              <a:t>Naamy</a:t>
            </a:r>
            <a:r>
              <a:rPr lang="pl-PL" sz="2400" dirty="0"/>
              <a:t>.</a:t>
            </a:r>
          </a:p>
          <a:p>
            <a:pPr marL="0" indent="0">
              <a:buNone/>
            </a:pPr>
            <a:r>
              <a:rPr lang="pl-PL" sz="2400" dirty="0"/>
              <a:t>Porozumieli się, by przyjść, boleć nad nim i pocieszać go. </a:t>
            </a:r>
            <a:r>
              <a:rPr lang="pl-PL" sz="2400" baseline="30000" dirty="0"/>
              <a:t>(12)</a:t>
            </a:r>
            <a:r>
              <a:rPr lang="pl-PL" sz="2400" dirty="0"/>
              <a:t> Skoro jednak spojrzeli z daleka, nie mogli go poznać. Wykrzyknęli i zapłakali. Każdy z nich rozdarł swe szaty i rzucał proch w górę, na głowę. </a:t>
            </a:r>
            <a:r>
              <a:rPr lang="pl-PL" sz="2400" baseline="30000" dirty="0"/>
              <a:t>(13)</a:t>
            </a:r>
            <a:r>
              <a:rPr lang="pl-PL" sz="2400" dirty="0"/>
              <a:t> Siedzieli z nim na ziemi siedem dni i siedem nocy, nikt nie wyrzekł słowa, bo widzieli ogrom jego bólu.</a:t>
            </a:r>
          </a:p>
        </p:txBody>
      </p:sp>
    </p:spTree>
    <p:extLst>
      <p:ext uri="{BB962C8B-B14F-4D97-AF65-F5344CB8AC3E}">
        <p14:creationId xmlns:p14="http://schemas.microsoft.com/office/powerpoint/2010/main" val="1864904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0560BE-9693-8440-B1FC-3107A2BB6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268"/>
            <a:ext cx="10515600" cy="65234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l-PL" dirty="0"/>
          </a:p>
          <a:p>
            <a:r>
              <a:rPr lang="pl-PL" dirty="0"/>
              <a:t>Plan na piątek</a:t>
            </a:r>
          </a:p>
          <a:p>
            <a:pPr lvl="1"/>
            <a:r>
              <a:rPr lang="pl-PL" dirty="0"/>
              <a:t>18:30 kolacja</a:t>
            </a:r>
          </a:p>
          <a:p>
            <a:pPr lvl="1"/>
            <a:r>
              <a:rPr lang="pl-PL" dirty="0"/>
              <a:t>19:oo-22.oo Sesja robocza z przerwą</a:t>
            </a:r>
          </a:p>
          <a:p>
            <a:pPr lvl="1"/>
            <a:r>
              <a:rPr lang="pl-PL" dirty="0"/>
              <a:t>22:oo luzowanie</a:t>
            </a:r>
          </a:p>
          <a:p>
            <a:r>
              <a:rPr lang="pl-PL" dirty="0"/>
              <a:t>Plan na sobotę</a:t>
            </a:r>
          </a:p>
          <a:p>
            <a:pPr lvl="1"/>
            <a:r>
              <a:rPr lang="pl-PL" dirty="0"/>
              <a:t>7:30 wstajemy</a:t>
            </a:r>
          </a:p>
          <a:p>
            <a:pPr lvl="1"/>
            <a:r>
              <a:rPr lang="pl-PL" dirty="0"/>
              <a:t>9:30 – 11.oo Sesja 1 </a:t>
            </a:r>
          </a:p>
          <a:p>
            <a:pPr lvl="1"/>
            <a:r>
              <a:rPr lang="pl-PL" dirty="0"/>
              <a:t>11.oo przerwa</a:t>
            </a:r>
          </a:p>
          <a:p>
            <a:pPr lvl="1"/>
            <a:r>
              <a:rPr lang="pl-PL" dirty="0"/>
              <a:t>11.30 – 13:oo Sesja 2</a:t>
            </a:r>
          </a:p>
          <a:p>
            <a:pPr lvl="1"/>
            <a:r>
              <a:rPr lang="pl-PL" dirty="0"/>
              <a:t>13.3o Obiad</a:t>
            </a:r>
          </a:p>
          <a:p>
            <a:pPr lvl="1"/>
            <a:r>
              <a:rPr lang="pl-PL" dirty="0"/>
              <a:t>16:3o – 18.oo Sesja 3</a:t>
            </a:r>
          </a:p>
          <a:p>
            <a:pPr lvl="1"/>
            <a:r>
              <a:rPr lang="pl-PL" dirty="0"/>
              <a:t>18:15 Kolacja</a:t>
            </a:r>
          </a:p>
          <a:p>
            <a:pPr lvl="1"/>
            <a:r>
              <a:rPr lang="pl-PL" dirty="0"/>
              <a:t>19:15 Sesja 4</a:t>
            </a:r>
          </a:p>
          <a:p>
            <a:pPr lvl="1"/>
            <a:r>
              <a:rPr lang="pl-PL" dirty="0"/>
              <a:t>Już wolno iść spać</a:t>
            </a:r>
          </a:p>
          <a:p>
            <a:r>
              <a:rPr lang="pl-PL" dirty="0"/>
              <a:t>Plan na niedzielę</a:t>
            </a:r>
          </a:p>
          <a:p>
            <a:pPr lvl="1"/>
            <a:r>
              <a:rPr lang="pl-PL" dirty="0"/>
              <a:t>9:30 – 11:oo Sesja 5 – przemiana Hioba – nie wyszło. Tu był </a:t>
            </a:r>
            <a:r>
              <a:rPr lang="pl-PL" dirty="0" err="1"/>
              <a:t>Elihu</a:t>
            </a:r>
            <a:endParaRPr lang="pl-PL" dirty="0"/>
          </a:p>
          <a:p>
            <a:pPr lvl="1"/>
            <a:r>
              <a:rPr lang="pl-PL" dirty="0"/>
              <a:t>11.oo do 13 – Objawienie się Boga i przemiana Hioba</a:t>
            </a:r>
          </a:p>
          <a:p>
            <a:pPr lvl="1"/>
            <a:r>
              <a:rPr lang="pl-PL" dirty="0"/>
              <a:t>11.30 - 12:3o – Sesja 6 – dodatek biznesowy – nie da rady!</a:t>
            </a:r>
          </a:p>
          <a:p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40347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Struktura Księgi Hioba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3600" dirty="0"/>
              <a:t>Zawiązanie akcji 				</a:t>
            </a:r>
            <a:r>
              <a:rPr lang="mr-IN" sz="3600" dirty="0"/>
              <a:t>–</a:t>
            </a:r>
            <a:r>
              <a:rPr lang="pl-PL" sz="3600" dirty="0"/>
              <a:t> rozdział 1 i 2</a:t>
            </a:r>
          </a:p>
          <a:p>
            <a:pPr lvl="1"/>
            <a:r>
              <a:rPr lang="pl-PL" dirty="0"/>
              <a:t>Narracja i ustalenia Boga z szatanem</a:t>
            </a:r>
          </a:p>
          <a:p>
            <a:pPr lvl="1"/>
            <a:r>
              <a:rPr lang="pl-PL" dirty="0"/>
              <a:t>Eskalacja problemu</a:t>
            </a:r>
          </a:p>
          <a:p>
            <a:r>
              <a:rPr lang="pl-PL" sz="3600" dirty="0"/>
              <a:t>Poemat 						</a:t>
            </a:r>
            <a:r>
              <a:rPr lang="mr-IN" sz="3600" dirty="0"/>
              <a:t>–</a:t>
            </a:r>
            <a:r>
              <a:rPr lang="pl-PL" sz="3600" dirty="0"/>
              <a:t> rozdziały 3 - 37</a:t>
            </a:r>
          </a:p>
          <a:p>
            <a:pPr lvl="1"/>
            <a:r>
              <a:rPr lang="pl-PL" dirty="0"/>
              <a:t>Trzy osoby trzech przyjaciół i komentarze Hioba	- 3-27 </a:t>
            </a:r>
          </a:p>
          <a:p>
            <a:pPr lvl="1"/>
            <a:r>
              <a:rPr lang="pl-PL" dirty="0"/>
              <a:t>O mądrości					- 28</a:t>
            </a:r>
          </a:p>
          <a:p>
            <a:pPr lvl="1"/>
            <a:r>
              <a:rPr lang="pl-PL" dirty="0"/>
              <a:t>Podsumowanie dyskusji przez Hioba		- 29-31</a:t>
            </a:r>
          </a:p>
          <a:p>
            <a:pPr lvl="1"/>
            <a:r>
              <a:rPr lang="pl-PL" dirty="0"/>
              <a:t>Czwarta osoba					- 32-37</a:t>
            </a:r>
            <a:endParaRPr lang="pl-PL" sz="2800" dirty="0"/>
          </a:p>
          <a:p>
            <a:r>
              <a:rPr lang="pl-PL" sz="3600" dirty="0"/>
              <a:t>Objawienie się Boga 			</a:t>
            </a:r>
            <a:r>
              <a:rPr lang="mr-IN" sz="3600" dirty="0"/>
              <a:t>–</a:t>
            </a:r>
            <a:r>
              <a:rPr lang="pl-PL" sz="3600" dirty="0"/>
              <a:t> rozdziały 38 - 41</a:t>
            </a:r>
          </a:p>
          <a:p>
            <a:r>
              <a:rPr lang="pl-PL" sz="3600" dirty="0"/>
              <a:t>Wnioski i zamknięcie akcji 		</a:t>
            </a:r>
            <a:r>
              <a:rPr lang="mr-IN" sz="3600" dirty="0"/>
              <a:t>–</a:t>
            </a:r>
            <a:r>
              <a:rPr lang="pl-PL" sz="3600" dirty="0"/>
              <a:t> rozdział 42</a:t>
            </a:r>
          </a:p>
        </p:txBody>
      </p:sp>
    </p:spTree>
    <p:extLst>
      <p:ext uri="{BB962C8B-B14F-4D97-AF65-F5344CB8AC3E}">
        <p14:creationId xmlns:p14="http://schemas.microsoft.com/office/powerpoint/2010/main" val="2839086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Rozdział 42, wersy od 1-6 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424762"/>
            <a:ext cx="10515600" cy="520995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(1)</a:t>
            </a:r>
            <a:r>
              <a:rPr lang="pl-PL" sz="2400" dirty="0"/>
              <a:t> Hiob na to [ </a:t>
            </a:r>
            <a:r>
              <a:rPr lang="pl-PL" sz="2400" i="1" dirty="0"/>
              <a:t>na objawienie Boga swoje chwały </a:t>
            </a:r>
            <a:r>
              <a:rPr lang="pl-PL" sz="2400" dirty="0"/>
              <a:t>] odpowiedział Panu i rzekł: </a:t>
            </a:r>
          </a:p>
          <a:p>
            <a:pPr marL="0" indent="0">
              <a:buNone/>
            </a:pPr>
            <a:r>
              <a:rPr lang="pl-PL" sz="2400" baseline="30000" dirty="0"/>
              <a:t>	(2)</a:t>
            </a:r>
            <a:r>
              <a:rPr lang="pl-PL" sz="2400" dirty="0"/>
              <a:t> Wiem, że Ty wszystko możesz, </a:t>
            </a:r>
            <a:br>
              <a:rPr lang="pl-PL" sz="2400" dirty="0"/>
            </a:br>
            <a:r>
              <a:rPr lang="pl-PL" sz="2400" dirty="0"/>
              <a:t>	co zamyślasz, potrafisz uczynić. </a:t>
            </a:r>
            <a:br>
              <a:rPr lang="pl-PL" sz="2400" dirty="0"/>
            </a:br>
            <a:r>
              <a:rPr lang="pl-PL" sz="2400" dirty="0"/>
              <a:t>	</a:t>
            </a:r>
            <a:r>
              <a:rPr lang="pl-PL" sz="2400" baseline="30000" dirty="0"/>
              <a:t>(3)</a:t>
            </a:r>
            <a:r>
              <a:rPr lang="pl-PL" sz="2400" dirty="0"/>
              <a:t> Kto przysłoni plan nierozumnie? </a:t>
            </a:r>
          </a:p>
          <a:p>
            <a:pPr marL="0" indent="0">
              <a:buNone/>
            </a:pPr>
            <a:r>
              <a:rPr lang="pl-PL" sz="2400" dirty="0"/>
              <a:t>	O rzeczach wzniosłych mówiłem.</a:t>
            </a:r>
            <a:br>
              <a:rPr lang="pl-PL" sz="2400" dirty="0"/>
            </a:br>
            <a:r>
              <a:rPr lang="pl-PL" sz="2400" dirty="0"/>
              <a:t>	To zbyt cudowne. </a:t>
            </a:r>
            <a:br>
              <a:rPr lang="pl-PL" sz="2400" dirty="0"/>
            </a:br>
            <a:r>
              <a:rPr lang="pl-PL" sz="2400" dirty="0"/>
              <a:t>	Ja nie rozumiem. </a:t>
            </a:r>
          </a:p>
          <a:p>
            <a:pPr marL="0" indent="0">
              <a:buNone/>
            </a:pPr>
            <a:r>
              <a:rPr lang="pl-PL" sz="2400" baseline="30000" dirty="0"/>
              <a:t>	(4)</a:t>
            </a:r>
            <a:r>
              <a:rPr lang="pl-PL" sz="2400" dirty="0"/>
              <a:t> Posłuchaj, proszę. </a:t>
            </a:r>
            <a:br>
              <a:rPr lang="pl-PL" sz="2400" dirty="0"/>
            </a:br>
            <a:r>
              <a:rPr lang="pl-PL" sz="2400" dirty="0"/>
              <a:t>	Pozwól mi mówić! </a:t>
            </a:r>
            <a:br>
              <a:rPr lang="pl-PL" sz="2400" dirty="0"/>
            </a:br>
            <a:r>
              <a:rPr lang="pl-PL" sz="2400" dirty="0"/>
              <a:t>	Chcę spytać.</a:t>
            </a:r>
            <a:br>
              <a:rPr lang="pl-PL" sz="2400" dirty="0"/>
            </a:br>
            <a:r>
              <a:rPr lang="pl-PL" sz="2400" dirty="0"/>
              <a:t>	Racz odpowiedzieć! </a:t>
            </a:r>
          </a:p>
          <a:p>
            <a:pPr marL="0" indent="0">
              <a:buNone/>
            </a:pPr>
            <a:r>
              <a:rPr lang="pl-PL" sz="2400" baseline="30000" dirty="0"/>
              <a:t>	(5)</a:t>
            </a:r>
            <a:r>
              <a:rPr lang="pl-PL" sz="2400" dirty="0"/>
              <a:t> </a:t>
            </a:r>
            <a:r>
              <a:rPr lang="pl-PL" sz="2400" b="1" dirty="0"/>
              <a:t>Dotąd Cię znałem ze słyszenia, teraz ujrzało Cię moje oko</a:t>
            </a:r>
            <a:r>
              <a:rPr lang="pl-PL" sz="2400" dirty="0"/>
              <a:t>, </a:t>
            </a:r>
            <a:br>
              <a:rPr lang="pl-PL" sz="2400" dirty="0"/>
            </a:br>
            <a:r>
              <a:rPr lang="pl-PL" sz="2400" dirty="0"/>
              <a:t>	</a:t>
            </a:r>
            <a:r>
              <a:rPr lang="pl-PL" sz="2400" baseline="30000" dirty="0"/>
              <a:t>(6)</a:t>
            </a:r>
            <a:r>
              <a:rPr lang="pl-PL" sz="2400" dirty="0"/>
              <a:t> dlatego odwołuję, co powiedziałem, kajam się w prochu i w popiele.</a:t>
            </a:r>
          </a:p>
        </p:txBody>
      </p:sp>
      <p:cxnSp>
        <p:nvCxnSpPr>
          <p:cNvPr id="6" name="Łącznik prosty 5"/>
          <p:cNvCxnSpPr/>
          <p:nvPr/>
        </p:nvCxnSpPr>
        <p:spPr>
          <a:xfrm>
            <a:off x="403412" y="5617882"/>
            <a:ext cx="0" cy="702235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9397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główny </a:t>
            </a:r>
            <a:r>
              <a:rPr lang="mr-IN" dirty="0"/>
              <a:t>–</a:t>
            </a:r>
            <a:r>
              <a:rPr lang="pl-PL" dirty="0"/>
              <a:t> przemiana Hioba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20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l-PL" sz="4400" i="1" dirty="0"/>
              <a:t>Otóż wiedziałem o Tobie tylko ze słyszenia, ale teraz zobaczyłem Cię twarzą w twarz.</a:t>
            </a:r>
          </a:p>
          <a:p>
            <a:pPr marL="0" indent="0" algn="ctr">
              <a:buNone/>
            </a:pPr>
            <a:r>
              <a:rPr lang="pl-PL" sz="4400" i="1" dirty="0"/>
              <a:t>(Hiob 42:5)</a:t>
            </a:r>
          </a:p>
          <a:p>
            <a:pPr marL="0" indent="0" algn="ctr">
              <a:buNone/>
            </a:pPr>
            <a:endParaRPr lang="pl-PL" sz="4400" i="1" dirty="0"/>
          </a:p>
        </p:txBody>
      </p:sp>
    </p:spTree>
    <p:extLst>
      <p:ext uri="{BB962C8B-B14F-4D97-AF65-F5344CB8AC3E}">
        <p14:creationId xmlns:p14="http://schemas.microsoft.com/office/powerpoint/2010/main" val="37597534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główny </a:t>
            </a:r>
            <a:r>
              <a:rPr lang="mr-IN" dirty="0"/>
              <a:t>–</a:t>
            </a:r>
            <a:r>
              <a:rPr lang="pl-PL" dirty="0"/>
              <a:t> przemiana Hioba</a:t>
            </a:r>
          </a:p>
        </p:txBody>
      </p:sp>
      <p:sp>
        <p:nvSpPr>
          <p:cNvPr id="6" name="Owal 5"/>
          <p:cNvSpPr/>
          <p:nvPr/>
        </p:nvSpPr>
        <p:spPr>
          <a:xfrm>
            <a:off x="7020807" y="3074911"/>
            <a:ext cx="2960803" cy="2819774"/>
          </a:xfrm>
          <a:prstGeom prst="ellipse">
            <a:avLst/>
          </a:prstGeom>
          <a:solidFill>
            <a:srgbClr val="42A3FC"/>
          </a:solidFill>
          <a:ln w="19050">
            <a:solidFill>
              <a:srgbClr val="012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l-PL" sz="2800" b="1" dirty="0">
                <a:solidFill>
                  <a:srgbClr val="012D5E"/>
                </a:solidFill>
              </a:rPr>
              <a:t>Hiob znający Boga</a:t>
            </a:r>
            <a:br>
              <a:rPr lang="pl-PL" sz="2000" b="1" dirty="0">
                <a:solidFill>
                  <a:srgbClr val="012D5E"/>
                </a:solidFill>
              </a:rPr>
            </a:br>
            <a:r>
              <a:rPr lang="pl-PL" sz="2000" dirty="0">
                <a:solidFill>
                  <a:srgbClr val="012D5E"/>
                </a:solidFill>
              </a:rPr>
              <a:t>zobaczył Boga </a:t>
            </a:r>
            <a:br>
              <a:rPr lang="pl-PL" sz="2000" dirty="0">
                <a:solidFill>
                  <a:srgbClr val="012D5E"/>
                </a:solidFill>
              </a:rPr>
            </a:br>
            <a:r>
              <a:rPr lang="pl-PL" sz="2000" dirty="0">
                <a:solidFill>
                  <a:srgbClr val="012D5E"/>
                </a:solidFill>
              </a:rPr>
              <a:t>twarzą w twarz</a:t>
            </a:r>
          </a:p>
        </p:txBody>
      </p:sp>
      <p:sp>
        <p:nvSpPr>
          <p:cNvPr id="8" name="Owal 7"/>
          <p:cNvSpPr/>
          <p:nvPr/>
        </p:nvSpPr>
        <p:spPr>
          <a:xfrm>
            <a:off x="2158584" y="2007059"/>
            <a:ext cx="2960803" cy="2819774"/>
          </a:xfrm>
          <a:prstGeom prst="ellipse">
            <a:avLst/>
          </a:prstGeom>
          <a:solidFill>
            <a:srgbClr val="A8C3DC"/>
          </a:solidFill>
          <a:ln w="19050">
            <a:solidFill>
              <a:srgbClr val="014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2800" b="1" dirty="0">
                <a:solidFill>
                  <a:srgbClr val="014388"/>
                </a:solidFill>
              </a:rPr>
              <a:t>Hiob</a:t>
            </a:r>
            <a:br>
              <a:rPr lang="pl-PL" sz="2800" b="1" dirty="0">
                <a:solidFill>
                  <a:srgbClr val="014388"/>
                </a:solidFill>
              </a:rPr>
            </a:br>
            <a:r>
              <a:rPr lang="pl-PL" sz="2800" b="1" dirty="0">
                <a:solidFill>
                  <a:srgbClr val="014388"/>
                </a:solidFill>
              </a:rPr>
              <a:t>religijny</a:t>
            </a:r>
            <a:br>
              <a:rPr lang="pl-PL" sz="2800" b="1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słyszał o Bogu</a:t>
            </a:r>
          </a:p>
          <a:p>
            <a:pPr algn="ctr"/>
            <a:r>
              <a:rPr lang="pl-PL" sz="2000" dirty="0">
                <a:solidFill>
                  <a:srgbClr val="014388"/>
                </a:solidFill>
              </a:rPr>
              <a:t>żył bogobojnie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stronił od zła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składał ofiary</a:t>
            </a:r>
          </a:p>
        </p:txBody>
      </p:sp>
      <p:sp>
        <p:nvSpPr>
          <p:cNvPr id="7" name="Strzałka w prawo 6"/>
          <p:cNvSpPr/>
          <p:nvPr/>
        </p:nvSpPr>
        <p:spPr>
          <a:xfrm rot="776539">
            <a:off x="4547838" y="2891988"/>
            <a:ext cx="2909606" cy="2219267"/>
          </a:xfrm>
          <a:prstGeom prst="rightArrow">
            <a:avLst/>
          </a:prstGeom>
          <a:solidFill>
            <a:srgbClr val="FFFA8D"/>
          </a:solidFill>
          <a:ln w="19050">
            <a:solidFill>
              <a:srgbClr val="8F5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8F5625"/>
                </a:solidFill>
              </a:rPr>
              <a:t>Problemy</a:t>
            </a:r>
            <a:br>
              <a:rPr lang="pl-PL" b="1" dirty="0">
                <a:solidFill>
                  <a:srgbClr val="8F5625"/>
                </a:solidFill>
              </a:rPr>
            </a:br>
            <a:r>
              <a:rPr lang="pl-PL" b="1" dirty="0">
                <a:solidFill>
                  <a:srgbClr val="8F5625"/>
                </a:solidFill>
              </a:rPr>
              <a:t>Przemyślenia</a:t>
            </a:r>
          </a:p>
          <a:p>
            <a:pPr algn="ctr"/>
            <a:r>
              <a:rPr lang="pl-PL" b="1" dirty="0">
                <a:solidFill>
                  <a:srgbClr val="8F5625"/>
                </a:solidFill>
              </a:rPr>
              <a:t>Objawienie</a:t>
            </a:r>
            <a:br>
              <a:rPr lang="pl-PL" b="1" dirty="0">
                <a:solidFill>
                  <a:srgbClr val="8F5625"/>
                </a:solidFill>
              </a:rPr>
            </a:br>
            <a:r>
              <a:rPr lang="pl-PL" b="1" dirty="0">
                <a:solidFill>
                  <a:srgbClr val="8F5625"/>
                </a:solidFill>
              </a:rPr>
              <a:t>Zrozumienie</a:t>
            </a:r>
          </a:p>
        </p:txBody>
      </p:sp>
      <p:sp>
        <p:nvSpPr>
          <p:cNvPr id="9" name="PoleTekstowe 8"/>
          <p:cNvSpPr txBox="1"/>
          <p:nvPr/>
        </p:nvSpPr>
        <p:spPr>
          <a:xfrm rot="779661">
            <a:off x="4820028" y="2171486"/>
            <a:ext cx="2481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8F5625"/>
                </a:solidFill>
              </a:rPr>
              <a:t>Co zrobił Bóg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B5A3537-7A23-C44F-A63C-2C02BE2193C7}"/>
              </a:ext>
            </a:extLst>
          </p:cNvPr>
          <p:cNvSpPr txBox="1"/>
          <p:nvPr/>
        </p:nvSpPr>
        <p:spPr>
          <a:xfrm rot="21426345">
            <a:off x="7851888" y="6096984"/>
            <a:ext cx="3313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Proces główny omawiany jest </a:t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dirty="0">
                <a:solidFill>
                  <a:srgbClr val="FF0000"/>
                </a:solidFill>
              </a:rPr>
              <a:t>na innym wykładzie!</a:t>
            </a:r>
          </a:p>
        </p:txBody>
      </p:sp>
    </p:spTree>
    <p:extLst>
      <p:ext uri="{BB962C8B-B14F-4D97-AF65-F5344CB8AC3E}">
        <p14:creationId xmlns:p14="http://schemas.microsoft.com/office/powerpoint/2010/main" val="12294369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główny </a:t>
            </a:r>
            <a:r>
              <a:rPr lang="mr-IN" dirty="0"/>
              <a:t>–</a:t>
            </a:r>
            <a:r>
              <a:rPr lang="pl-PL" dirty="0"/>
              <a:t> przemiana Hioba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697033"/>
            <a:ext cx="10515600" cy="4120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l-PL" sz="4400" i="1" dirty="0"/>
              <a:t>Wiara taka, jak wiara Hioba </a:t>
            </a:r>
            <a:br>
              <a:rPr lang="pl-PL" sz="4400" i="1" dirty="0"/>
            </a:br>
            <a:r>
              <a:rPr lang="pl-PL" sz="4400" i="1" dirty="0"/>
              <a:t>nie może być wstrząśnięta, </a:t>
            </a:r>
            <a:br>
              <a:rPr lang="pl-PL" sz="4400" i="1" dirty="0"/>
            </a:br>
            <a:r>
              <a:rPr lang="pl-PL" sz="4400" i="1" dirty="0"/>
              <a:t>ponieważ jest </a:t>
            </a:r>
            <a:br>
              <a:rPr lang="pl-PL" sz="4400" i="1" dirty="0"/>
            </a:br>
            <a:r>
              <a:rPr lang="pl-PL" sz="4400" i="1" dirty="0"/>
              <a:t>ona rezultatem przeżytego wstrząsu.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82BF27C-6BE3-A549-A5D3-18E96721BA7A}"/>
              </a:ext>
            </a:extLst>
          </p:cNvPr>
          <p:cNvSpPr txBox="1"/>
          <p:nvPr/>
        </p:nvSpPr>
        <p:spPr>
          <a:xfrm rot="21426345">
            <a:off x="7851888" y="6096984"/>
            <a:ext cx="3313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Proces główny omawiany jest </a:t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dirty="0">
                <a:solidFill>
                  <a:srgbClr val="FF0000"/>
                </a:solidFill>
              </a:rPr>
              <a:t>na innym wykładzie!</a:t>
            </a:r>
          </a:p>
        </p:txBody>
      </p:sp>
    </p:spTree>
    <p:extLst>
      <p:ext uri="{BB962C8B-B14F-4D97-AF65-F5344CB8AC3E}">
        <p14:creationId xmlns:p14="http://schemas.microsoft.com/office/powerpoint/2010/main" val="14242168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poboczny </a:t>
            </a:r>
            <a:r>
              <a:rPr lang="mr-IN" dirty="0"/>
              <a:t>–</a:t>
            </a:r>
            <a:r>
              <a:rPr lang="pl-PL" dirty="0"/>
              <a:t> rozwój biznesu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20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l-PL" sz="4400" i="1" dirty="0"/>
              <a:t>Pan miał wzgląd na Hioba, przywrócił Hioba do dawnego stanu, (...) Pan </a:t>
            </a:r>
            <a:r>
              <a:rPr lang="pl-PL" sz="4400" b="1" i="1" dirty="0"/>
              <a:t>dwukrotnie powiększył</a:t>
            </a:r>
            <a:r>
              <a:rPr lang="pl-PL" sz="4400" i="1" dirty="0"/>
              <a:t> mu całą majętność (…)</a:t>
            </a:r>
          </a:p>
          <a:p>
            <a:pPr marL="0" indent="0" algn="ctr">
              <a:buNone/>
            </a:pPr>
            <a:r>
              <a:rPr lang="pl-PL" sz="4400" i="1" dirty="0"/>
              <a:t>A teraz Pan błogosławił Hiobowi.</a:t>
            </a:r>
            <a:br>
              <a:rPr lang="pl-PL" sz="4400" i="1" dirty="0"/>
            </a:br>
            <a:r>
              <a:rPr lang="pl-PL" sz="4400" i="1" dirty="0"/>
              <a:t>(Hiob 42:10b)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A0562BC-57EA-164E-ACC6-C4EA6F9EE76D}"/>
              </a:ext>
            </a:extLst>
          </p:cNvPr>
          <p:cNvSpPr txBox="1"/>
          <p:nvPr/>
        </p:nvSpPr>
        <p:spPr>
          <a:xfrm rot="21426345">
            <a:off x="7851888" y="6235483"/>
            <a:ext cx="331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Proces biznesowy u Hioba </a:t>
            </a:r>
          </a:p>
        </p:txBody>
      </p:sp>
    </p:spTree>
    <p:extLst>
      <p:ext uri="{BB962C8B-B14F-4D97-AF65-F5344CB8AC3E}">
        <p14:creationId xmlns:p14="http://schemas.microsoft.com/office/powerpoint/2010/main" val="172680641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poboczny </a:t>
            </a:r>
            <a:r>
              <a:rPr lang="mr-IN" dirty="0"/>
              <a:t>–</a:t>
            </a:r>
            <a:r>
              <a:rPr lang="pl-PL" dirty="0"/>
              <a:t> rozwój biznesu</a:t>
            </a:r>
          </a:p>
        </p:txBody>
      </p:sp>
      <p:sp>
        <p:nvSpPr>
          <p:cNvPr id="6" name="Owal 5"/>
          <p:cNvSpPr/>
          <p:nvPr/>
        </p:nvSpPr>
        <p:spPr>
          <a:xfrm>
            <a:off x="7095759" y="3074911"/>
            <a:ext cx="2960803" cy="2819774"/>
          </a:xfrm>
          <a:prstGeom prst="ellipse">
            <a:avLst/>
          </a:prstGeom>
          <a:solidFill>
            <a:srgbClr val="42A3FC"/>
          </a:solidFill>
          <a:ln w="19050">
            <a:solidFill>
              <a:srgbClr val="012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tabLst>
                <a:tab pos="1900800" algn="r"/>
              </a:tabLst>
            </a:pPr>
            <a:r>
              <a:rPr lang="pl-PL" sz="2400" b="1" dirty="0">
                <a:solidFill>
                  <a:srgbClr val="014388"/>
                </a:solidFill>
              </a:rPr>
              <a:t>Stan aktywów</a:t>
            </a:r>
            <a:br>
              <a:rPr lang="pl-PL" sz="24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owce	14000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wielbłądy	6000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pary wołów	1000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osły	1000	</a:t>
            </a:r>
          </a:p>
        </p:txBody>
      </p:sp>
      <p:sp>
        <p:nvSpPr>
          <p:cNvPr id="8" name="Owal 7"/>
          <p:cNvSpPr/>
          <p:nvPr/>
        </p:nvSpPr>
        <p:spPr>
          <a:xfrm>
            <a:off x="2158584" y="2007059"/>
            <a:ext cx="2960803" cy="2819774"/>
          </a:xfrm>
          <a:prstGeom prst="ellipse">
            <a:avLst/>
          </a:prstGeom>
          <a:solidFill>
            <a:srgbClr val="A8C3DC"/>
          </a:solidFill>
          <a:ln w="19050">
            <a:solidFill>
              <a:srgbClr val="014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2400" b="1" dirty="0">
                <a:solidFill>
                  <a:srgbClr val="014388"/>
                </a:solidFill>
              </a:rPr>
              <a:t>Stan aktywów</a:t>
            </a:r>
          </a:p>
          <a:p>
            <a:pPr>
              <a:tabLst>
                <a:tab pos="1872000" algn="r"/>
              </a:tabLst>
            </a:pPr>
            <a:r>
              <a:rPr lang="pl-PL" sz="2000" dirty="0">
                <a:solidFill>
                  <a:srgbClr val="014388"/>
                </a:solidFill>
              </a:rPr>
              <a:t>owce	7000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wielbłądy	3000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pary wołów	500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osły	500</a:t>
            </a:r>
            <a:r>
              <a:rPr lang="pl-PL" sz="2400" dirty="0">
                <a:solidFill>
                  <a:srgbClr val="014388"/>
                </a:solidFill>
              </a:rPr>
              <a:t>	</a:t>
            </a:r>
            <a:endParaRPr lang="pl-PL" dirty="0">
              <a:solidFill>
                <a:srgbClr val="014388"/>
              </a:solidFill>
            </a:endParaRPr>
          </a:p>
        </p:txBody>
      </p:sp>
      <p:sp>
        <p:nvSpPr>
          <p:cNvPr id="7" name="Strzałka w prawo 6"/>
          <p:cNvSpPr/>
          <p:nvPr/>
        </p:nvSpPr>
        <p:spPr>
          <a:xfrm rot="776539">
            <a:off x="4547838" y="2891988"/>
            <a:ext cx="2909606" cy="2219267"/>
          </a:xfrm>
          <a:prstGeom prst="rightArrow">
            <a:avLst/>
          </a:prstGeom>
          <a:solidFill>
            <a:srgbClr val="FFFA8D"/>
          </a:solidFill>
          <a:ln w="19050">
            <a:solidFill>
              <a:srgbClr val="8F5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rgbClr val="8F5625"/>
                </a:solidFill>
              </a:rPr>
              <a:t>Dwukrotne powiększenie majętności</a:t>
            </a:r>
          </a:p>
        </p:txBody>
      </p:sp>
      <p:sp>
        <p:nvSpPr>
          <p:cNvPr id="9" name="PoleTekstowe 8"/>
          <p:cNvSpPr txBox="1"/>
          <p:nvPr/>
        </p:nvSpPr>
        <p:spPr>
          <a:xfrm rot="779661">
            <a:off x="4820028" y="2171485"/>
            <a:ext cx="2481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>
                <a:solidFill>
                  <a:srgbClr val="8F5625"/>
                </a:solidFill>
              </a:rPr>
              <a:t>Co zrobił Bóg</a:t>
            </a:r>
          </a:p>
        </p:txBody>
      </p:sp>
      <p:sp>
        <p:nvSpPr>
          <p:cNvPr id="4" name="PoleTekstowe 3"/>
          <p:cNvSpPr txBox="1"/>
          <p:nvPr/>
        </p:nvSpPr>
        <p:spPr>
          <a:xfrm>
            <a:off x="7095759" y="1602873"/>
            <a:ext cx="2023672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74825" algn="l"/>
              </a:tabLst>
            </a:pPr>
            <a:r>
              <a:rPr lang="pl-PL" sz="41300" b="1" dirty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?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DC3B7A2C-FA63-0F40-BB84-120D79681A2C}"/>
              </a:ext>
            </a:extLst>
          </p:cNvPr>
          <p:cNvSpPr txBox="1"/>
          <p:nvPr/>
        </p:nvSpPr>
        <p:spPr>
          <a:xfrm rot="21426345">
            <a:off x="8681228" y="6251889"/>
            <a:ext cx="331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Proces biznesowy u Hioba </a:t>
            </a:r>
          </a:p>
        </p:txBody>
      </p:sp>
    </p:spTree>
    <p:extLst>
      <p:ext uri="{BB962C8B-B14F-4D97-AF65-F5344CB8AC3E}">
        <p14:creationId xmlns:p14="http://schemas.microsoft.com/office/powerpoint/2010/main" val="4839831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Rozdział 42, wersy od 1-6 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424762"/>
            <a:ext cx="10515600" cy="520995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(1)</a:t>
            </a:r>
            <a:r>
              <a:rPr lang="pl-PL" sz="2400" dirty="0"/>
              <a:t> Hiob na to [ </a:t>
            </a:r>
            <a:r>
              <a:rPr lang="pl-PL" sz="2400" i="1" dirty="0"/>
              <a:t>na objawienie Boga swoje chwały </a:t>
            </a:r>
            <a:r>
              <a:rPr lang="pl-PL" sz="2400" dirty="0"/>
              <a:t>] odpowiedział Panu i rzekł: </a:t>
            </a:r>
          </a:p>
          <a:p>
            <a:pPr marL="0" indent="0">
              <a:buNone/>
            </a:pPr>
            <a:r>
              <a:rPr lang="pl-PL" sz="2400" baseline="30000" dirty="0"/>
              <a:t>	(2)</a:t>
            </a:r>
            <a:r>
              <a:rPr lang="pl-PL" sz="2400" dirty="0"/>
              <a:t> Wiem, że Ty wszystko możesz, </a:t>
            </a:r>
            <a:br>
              <a:rPr lang="pl-PL" sz="2400" dirty="0"/>
            </a:br>
            <a:r>
              <a:rPr lang="pl-PL" sz="2400" dirty="0"/>
              <a:t>	co zamyślasz, potrafisz uczynić. </a:t>
            </a:r>
            <a:br>
              <a:rPr lang="pl-PL" sz="2400" dirty="0"/>
            </a:br>
            <a:r>
              <a:rPr lang="pl-PL" sz="2400" dirty="0"/>
              <a:t>	</a:t>
            </a:r>
            <a:r>
              <a:rPr lang="pl-PL" sz="2400" baseline="30000" dirty="0"/>
              <a:t>(3)</a:t>
            </a:r>
            <a:r>
              <a:rPr lang="pl-PL" sz="2400" dirty="0"/>
              <a:t> Kto przysłoni plan nierozumnie? </a:t>
            </a:r>
          </a:p>
          <a:p>
            <a:pPr marL="0" indent="0">
              <a:buNone/>
            </a:pPr>
            <a:r>
              <a:rPr lang="pl-PL" sz="2400" dirty="0"/>
              <a:t>	O rzeczach wzniosłych mówiłem.</a:t>
            </a:r>
            <a:br>
              <a:rPr lang="pl-PL" sz="2400" dirty="0"/>
            </a:br>
            <a:r>
              <a:rPr lang="pl-PL" sz="2400" dirty="0"/>
              <a:t>	To zbyt cudowne. </a:t>
            </a:r>
            <a:br>
              <a:rPr lang="pl-PL" sz="2400" dirty="0"/>
            </a:br>
            <a:r>
              <a:rPr lang="pl-PL" sz="2400" dirty="0"/>
              <a:t>	Ja nie rozumiem. </a:t>
            </a:r>
          </a:p>
          <a:p>
            <a:pPr marL="0" indent="0">
              <a:buNone/>
            </a:pPr>
            <a:r>
              <a:rPr lang="pl-PL" sz="2400" baseline="30000" dirty="0"/>
              <a:t>	(4)</a:t>
            </a:r>
            <a:r>
              <a:rPr lang="pl-PL" sz="2400" dirty="0"/>
              <a:t> Posłuchaj, proszę. </a:t>
            </a:r>
            <a:br>
              <a:rPr lang="pl-PL" sz="2400" dirty="0"/>
            </a:br>
            <a:r>
              <a:rPr lang="pl-PL" sz="2400" dirty="0"/>
              <a:t>	Pozwól mi mówić! </a:t>
            </a:r>
            <a:br>
              <a:rPr lang="pl-PL" sz="2400" dirty="0"/>
            </a:br>
            <a:r>
              <a:rPr lang="pl-PL" sz="2400" dirty="0"/>
              <a:t>	Chcę spytać.</a:t>
            </a:r>
            <a:br>
              <a:rPr lang="pl-PL" sz="2400" dirty="0"/>
            </a:br>
            <a:r>
              <a:rPr lang="pl-PL" sz="2400" dirty="0"/>
              <a:t>	Racz odpowiedzieć! </a:t>
            </a:r>
          </a:p>
          <a:p>
            <a:pPr marL="0" indent="0">
              <a:buNone/>
            </a:pPr>
            <a:r>
              <a:rPr lang="pl-PL" sz="2400" baseline="30000" dirty="0"/>
              <a:t>	(5)</a:t>
            </a:r>
            <a:r>
              <a:rPr lang="pl-PL" sz="2400" dirty="0"/>
              <a:t> </a:t>
            </a:r>
            <a:r>
              <a:rPr lang="pl-PL" sz="2400" b="1" dirty="0"/>
              <a:t>Dotąd Cię znałem ze słyszenia, teraz ujrzało Cię moje oko</a:t>
            </a:r>
            <a:r>
              <a:rPr lang="pl-PL" sz="2400" dirty="0"/>
              <a:t>, </a:t>
            </a:r>
            <a:br>
              <a:rPr lang="pl-PL" sz="2400" dirty="0"/>
            </a:br>
            <a:r>
              <a:rPr lang="pl-PL" sz="2400" dirty="0"/>
              <a:t>	</a:t>
            </a:r>
            <a:r>
              <a:rPr lang="pl-PL" sz="2400" baseline="30000" dirty="0"/>
              <a:t>(6)</a:t>
            </a:r>
            <a:r>
              <a:rPr lang="pl-PL" sz="2400" dirty="0"/>
              <a:t> dlatego odwołuję, co powiedziałem, kajam się w prochu i w popiele.</a:t>
            </a:r>
          </a:p>
        </p:txBody>
      </p:sp>
    </p:spTree>
    <p:extLst>
      <p:ext uri="{BB962C8B-B14F-4D97-AF65-F5344CB8AC3E}">
        <p14:creationId xmlns:p14="http://schemas.microsoft.com/office/powerpoint/2010/main" val="9895562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Rozdział 42,  7-9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2400" baseline="30000" dirty="0">
                <a:solidFill>
                  <a:schemeClr val="accent3">
                    <a:lumMod val="50000"/>
                  </a:schemeClr>
                </a:solidFill>
              </a:rPr>
              <a:t>(7)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 Skoro Pan te słowa wypowiedział do Hioba, przemówił i do </a:t>
            </a:r>
            <a:r>
              <a:rPr lang="pl-PL" sz="2400" dirty="0" err="1">
                <a:solidFill>
                  <a:schemeClr val="accent3">
                    <a:lumMod val="50000"/>
                  </a:schemeClr>
                </a:solidFill>
              </a:rPr>
              <a:t>Elifaza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 z </a:t>
            </a:r>
            <a:r>
              <a:rPr lang="pl-PL" sz="2400" dirty="0" err="1">
                <a:solidFill>
                  <a:schemeClr val="accent3">
                    <a:lumMod val="50000"/>
                  </a:schemeClr>
                </a:solidFill>
              </a:rPr>
              <a:t>Temanu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: Zapłonąłem gniewem na ciebie i na dwóch przyjaciół twoich, </a:t>
            </a:r>
            <a:r>
              <a:rPr lang="pl-PL" sz="2400" b="1" u="sng" dirty="0">
                <a:solidFill>
                  <a:schemeClr val="accent3">
                    <a:lumMod val="50000"/>
                  </a:schemeClr>
                </a:solidFill>
              </a:rPr>
              <a:t>bo nie mówiliście o Mnie prawdy, jak sługa mój, Hiob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2400" baseline="30000" dirty="0">
                <a:solidFill>
                  <a:schemeClr val="accent3">
                    <a:lumMod val="50000"/>
                  </a:schemeClr>
                </a:solidFill>
              </a:rPr>
              <a:t>(8)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 Weźcie teraz siedem młodych cielców i siedem baranów, idźcie do sługi mego, Hioba, i złóżcie ofiarę całopalną za siebie. Mój sługa, Hiob, będzie się za was modlił. Tylko ze względu na niego nic złego wam nie uczynię, choć nie mówiliście prawdy o Mnie, jak sługa mój, Hiob.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2400" baseline="30000" dirty="0">
                <a:solidFill>
                  <a:schemeClr val="accent3">
                    <a:lumMod val="50000"/>
                  </a:schemeClr>
                </a:solidFill>
              </a:rPr>
              <a:t>(9)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 Poszli więc, </a:t>
            </a:r>
            <a:r>
              <a:rPr lang="pl-PL" sz="2400" dirty="0" err="1">
                <a:solidFill>
                  <a:schemeClr val="accent3">
                    <a:lumMod val="50000"/>
                  </a:schemeClr>
                </a:solidFill>
              </a:rPr>
              <a:t>Elifaz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 z </a:t>
            </a:r>
            <a:r>
              <a:rPr lang="pl-PL" sz="2400" dirty="0" err="1">
                <a:solidFill>
                  <a:schemeClr val="accent3">
                    <a:lumMod val="50000"/>
                  </a:schemeClr>
                </a:solidFill>
              </a:rPr>
              <a:t>Temanu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pl-PL" sz="2400" dirty="0" err="1">
                <a:solidFill>
                  <a:schemeClr val="accent3">
                    <a:lumMod val="50000"/>
                  </a:schemeClr>
                </a:solidFill>
              </a:rPr>
              <a:t>Bildad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 z </a:t>
            </a:r>
            <a:r>
              <a:rPr lang="pl-PL" sz="2400" dirty="0" err="1">
                <a:solidFill>
                  <a:schemeClr val="accent3">
                    <a:lumMod val="50000"/>
                  </a:schemeClr>
                </a:solidFill>
              </a:rPr>
              <a:t>Szuach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 i </a:t>
            </a:r>
            <a:r>
              <a:rPr lang="pl-PL" sz="2400" dirty="0" err="1">
                <a:solidFill>
                  <a:schemeClr val="accent3">
                    <a:lumMod val="50000"/>
                  </a:schemeClr>
                </a:solidFill>
              </a:rPr>
              <a:t>Sofar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 z </a:t>
            </a:r>
            <a:r>
              <a:rPr lang="pl-PL" sz="2400" dirty="0" err="1">
                <a:solidFill>
                  <a:schemeClr val="accent3">
                    <a:lumMod val="50000"/>
                  </a:schemeClr>
                </a:solidFill>
              </a:rPr>
              <a:t>Naamy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. Uczynili, jak mówił im Pan, a Pan (</a:t>
            </a:r>
            <a:r>
              <a:rPr lang="mr-IN" sz="2400" dirty="0">
                <a:solidFill>
                  <a:schemeClr val="accent3">
                    <a:lumMod val="50000"/>
                  </a:schemeClr>
                </a:solidFill>
              </a:rPr>
              <a:t>…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3660169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Rozdział 42, wersy 9b-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702963"/>
            <a:ext cx="10515600" cy="498741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(9b)</a:t>
            </a:r>
            <a:r>
              <a:rPr lang="pl-PL" sz="2400" dirty="0"/>
              <a:t> Pan miał wzgląd na Hioba. </a:t>
            </a:r>
            <a:r>
              <a:rPr lang="pl-PL" sz="2400" baseline="30000" dirty="0"/>
              <a:t>(10)</a:t>
            </a:r>
            <a:r>
              <a:rPr lang="pl-PL" sz="2400" dirty="0"/>
              <a:t> I Pan przywrócił Hioba do dawnego stanu, gdyż modlił się on za swych przyjaciół.</a:t>
            </a:r>
          </a:p>
          <a:p>
            <a:pPr marL="0" indent="0">
              <a:buNone/>
            </a:pPr>
            <a:r>
              <a:rPr lang="pl-PL" sz="2400" dirty="0"/>
              <a:t>Pan dwukrotnie powiększył mu całą majętność. </a:t>
            </a:r>
            <a:r>
              <a:rPr lang="pl-PL" sz="2400" baseline="30000" dirty="0"/>
              <a:t>(11)</a:t>
            </a:r>
            <a:r>
              <a:rPr lang="pl-PL" sz="2400" dirty="0"/>
              <a:t> Przyszli do niego wszyscy jego bracia, siostry i dawni znajomi, jedli z nim chleb w jego domu i ubolewali nad nim, i pocieszali go z powodu nieszczęścia, jakie na niego zesłał Pan. Każdy mu dał jeden srebrny pieniądz i jeden złoty kolczyk.</a:t>
            </a:r>
          </a:p>
          <a:p>
            <a:pPr marL="0" indent="0">
              <a:buNone/>
            </a:pPr>
            <a:r>
              <a:rPr lang="pl-PL" sz="2400" baseline="30000" dirty="0"/>
              <a:t>(12)</a:t>
            </a:r>
            <a:r>
              <a:rPr lang="pl-PL" sz="2400" dirty="0"/>
              <a:t> A teraz Pan błogosławił Hiobowi, tak że miał czternaście tysięcy owiec, sześć tysięcy wielbłądów, tysiąc jarzm wołów i tysiąc oślic.</a:t>
            </a:r>
          </a:p>
          <a:p>
            <a:pPr marL="0" indent="0">
              <a:buNone/>
            </a:pPr>
            <a:r>
              <a:rPr lang="pl-PL" sz="2400" baseline="30000" dirty="0"/>
              <a:t>(13)</a:t>
            </a:r>
            <a:r>
              <a:rPr lang="pl-PL" sz="2400" dirty="0"/>
              <a:t> Miał jeszcze siedmiu synów i trzy córki. </a:t>
            </a:r>
            <a:r>
              <a:rPr lang="pl-PL" sz="2400" baseline="30000" dirty="0"/>
              <a:t>(14)</a:t>
            </a:r>
            <a:r>
              <a:rPr lang="pl-PL" sz="2400" dirty="0"/>
              <a:t> Pierwszą nazwał Gołębicą, drugą - Kasją, a trzecią - Rogiem-z-kremem-do-powiek. </a:t>
            </a:r>
            <a:r>
              <a:rPr lang="pl-PL" sz="2400" baseline="30000" dirty="0"/>
              <a:t>(15)</a:t>
            </a:r>
            <a:r>
              <a:rPr lang="pl-PL" sz="2400" dirty="0"/>
              <a:t> Nie było w całym kraju kobiet tak pięknych jak córki Hioba. Dał im też ojciec dziedzictwo między braćmi.</a:t>
            </a:r>
          </a:p>
          <a:p>
            <a:pPr marL="0" indent="0">
              <a:buNone/>
            </a:pPr>
            <a:r>
              <a:rPr lang="pl-PL" sz="2400" baseline="30000" dirty="0"/>
              <a:t>(16)</a:t>
            </a:r>
            <a:r>
              <a:rPr lang="pl-PL" sz="2400" dirty="0"/>
              <a:t> I żył jeszcze Hiob sto czterdzieści lat, i widział swych synów i wnuków - cztery pokolenia. </a:t>
            </a:r>
            <a:r>
              <a:rPr lang="pl-PL" sz="2400" baseline="30000" dirty="0"/>
              <a:t>(17)</a:t>
            </a:r>
            <a:r>
              <a:rPr lang="pl-PL" sz="2400" dirty="0"/>
              <a:t> Umarł Hiob stary i w pełni dni.</a:t>
            </a:r>
          </a:p>
        </p:txBody>
      </p:sp>
      <p:sp>
        <p:nvSpPr>
          <p:cNvPr id="6" name="PoleTekstowe 5"/>
          <p:cNvSpPr txBox="1"/>
          <p:nvPr/>
        </p:nvSpPr>
        <p:spPr>
          <a:xfrm>
            <a:off x="10657841" y="225900"/>
            <a:ext cx="2023672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300" b="1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!</a:t>
            </a:r>
            <a:endParaRPr lang="pl-PL" sz="41300" b="1" dirty="0">
              <a:solidFill>
                <a:srgbClr val="FF0000"/>
              </a:solidFill>
              <a:latin typeface="Times" charset="0"/>
              <a:ea typeface="Times" charset="0"/>
              <a:cs typeface="Times" charset="0"/>
            </a:endParaRPr>
          </a:p>
        </p:txBody>
      </p:sp>
      <p:cxnSp>
        <p:nvCxnSpPr>
          <p:cNvPr id="7" name="Łącznik prosty 6"/>
          <p:cNvCxnSpPr/>
          <p:nvPr/>
        </p:nvCxnSpPr>
        <p:spPr>
          <a:xfrm>
            <a:off x="403412" y="2569882"/>
            <a:ext cx="0" cy="3122706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496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Struktura Księgi Hioba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Zawiązanie akcji 						</a:t>
            </a:r>
            <a:r>
              <a:rPr lang="mr-IN" sz="2400" dirty="0"/>
              <a:t>–</a:t>
            </a:r>
            <a:r>
              <a:rPr lang="pl-PL" sz="2400" dirty="0"/>
              <a:t> rozdział 1 i 2</a:t>
            </a:r>
          </a:p>
          <a:p>
            <a:pPr lvl="1"/>
            <a:r>
              <a:rPr lang="pl-PL" dirty="0"/>
              <a:t>Narracja i ustalenia Boga z szatanem			- 1</a:t>
            </a:r>
          </a:p>
          <a:p>
            <a:pPr lvl="1"/>
            <a:r>
              <a:rPr lang="pl-PL" dirty="0"/>
              <a:t>Eskalacja problemu					- 2</a:t>
            </a:r>
          </a:p>
          <a:p>
            <a:r>
              <a:rPr lang="pl-PL" sz="2400" dirty="0"/>
              <a:t>Poemat 							</a:t>
            </a:r>
            <a:r>
              <a:rPr lang="mr-IN" sz="2400" dirty="0"/>
              <a:t>–</a:t>
            </a:r>
            <a:r>
              <a:rPr lang="pl-PL" sz="2400" dirty="0"/>
              <a:t> rozdziały 3 - 37</a:t>
            </a:r>
          </a:p>
          <a:p>
            <a:pPr lvl="1"/>
            <a:r>
              <a:rPr lang="pl-PL" dirty="0"/>
              <a:t>Trzy osoby trzech przyjaciół i komentarze Hioba	- 3-27 </a:t>
            </a:r>
          </a:p>
          <a:p>
            <a:pPr lvl="1"/>
            <a:r>
              <a:rPr lang="pl-PL" dirty="0"/>
              <a:t>O mądrości						- 28</a:t>
            </a:r>
          </a:p>
          <a:p>
            <a:pPr lvl="1"/>
            <a:r>
              <a:rPr lang="pl-PL" dirty="0"/>
              <a:t>Podsumowanie dyskusji przez Hioba			- 29-31</a:t>
            </a:r>
          </a:p>
          <a:p>
            <a:pPr lvl="1"/>
            <a:r>
              <a:rPr lang="pl-PL" dirty="0"/>
              <a:t>Czwarta osoba						- 32-37</a:t>
            </a:r>
          </a:p>
          <a:p>
            <a:r>
              <a:rPr lang="pl-PL" sz="2400" dirty="0"/>
              <a:t>Objawienie się Boga 					</a:t>
            </a:r>
            <a:r>
              <a:rPr lang="mr-IN" sz="2400" dirty="0"/>
              <a:t>–</a:t>
            </a:r>
            <a:r>
              <a:rPr lang="pl-PL" sz="2400" dirty="0"/>
              <a:t> rozdziały 38 - 41</a:t>
            </a:r>
          </a:p>
          <a:p>
            <a:r>
              <a:rPr lang="pl-PL" sz="2400" dirty="0"/>
              <a:t>Wnioski i zamknięcie akcji 					</a:t>
            </a:r>
            <a:r>
              <a:rPr lang="mr-IN" sz="2400" dirty="0"/>
              <a:t>–</a:t>
            </a:r>
            <a:r>
              <a:rPr lang="pl-PL" sz="2400" dirty="0"/>
              <a:t> rozdział 42</a:t>
            </a:r>
          </a:p>
        </p:txBody>
      </p:sp>
    </p:spTree>
    <p:extLst>
      <p:ext uri="{BB962C8B-B14F-4D97-AF65-F5344CB8AC3E}">
        <p14:creationId xmlns:p14="http://schemas.microsoft.com/office/powerpoint/2010/main" val="32973988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Podwojenie?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(9b)</a:t>
            </a:r>
            <a:r>
              <a:rPr lang="pl-PL" sz="2400" dirty="0"/>
              <a:t> Pan miał wzgląd na Hioba. </a:t>
            </a:r>
            <a:r>
              <a:rPr lang="pl-PL" sz="2400" baseline="30000" dirty="0"/>
              <a:t>(10)</a:t>
            </a:r>
            <a:r>
              <a:rPr lang="pl-PL" sz="2400" dirty="0"/>
              <a:t> I Pan </a:t>
            </a:r>
            <a:r>
              <a:rPr lang="pl-PL" sz="2400" b="1" dirty="0"/>
              <a:t>przywrócił</a:t>
            </a:r>
            <a:r>
              <a:rPr lang="pl-PL" sz="2400" dirty="0"/>
              <a:t> Hioba do dawnego stanu, gdyż modlił się on za swych przyjaciół.</a:t>
            </a:r>
          </a:p>
          <a:p>
            <a:pPr marL="0" indent="0">
              <a:buNone/>
            </a:pPr>
            <a:r>
              <a:rPr lang="pl-PL" sz="2400" dirty="0"/>
              <a:t>Pan </a:t>
            </a:r>
            <a:r>
              <a:rPr lang="pl-PL" sz="2400" b="1" u="sng" dirty="0"/>
              <a:t>dwukrotnie</a:t>
            </a:r>
            <a:r>
              <a:rPr lang="pl-PL" sz="2400" dirty="0"/>
              <a:t> powiększył mu całą majętność.</a:t>
            </a:r>
          </a:p>
        </p:txBody>
      </p:sp>
      <p:sp>
        <p:nvSpPr>
          <p:cNvPr id="6" name="PoleTekstowe 5"/>
          <p:cNvSpPr txBox="1"/>
          <p:nvPr/>
        </p:nvSpPr>
        <p:spPr>
          <a:xfrm>
            <a:off x="10657841" y="225900"/>
            <a:ext cx="2023672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300" b="1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!</a:t>
            </a:r>
            <a:endParaRPr lang="pl-PL" sz="41300" b="1" dirty="0">
              <a:solidFill>
                <a:srgbClr val="FF0000"/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374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miał Hiob</a:t>
            </a:r>
            <a:br>
              <a:rPr lang="pl-PL" dirty="0"/>
            </a:br>
            <a:r>
              <a:rPr lang="pl-PL" dirty="0"/>
              <a:t>(aktywa + zarząd)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(9b)</a:t>
            </a:r>
            <a:r>
              <a:rPr lang="pl-PL" sz="2400" dirty="0"/>
              <a:t> Pan miał wzgląd na Hioba. </a:t>
            </a:r>
            <a:r>
              <a:rPr lang="pl-PL" sz="2400" baseline="30000" dirty="0"/>
              <a:t>(10)</a:t>
            </a:r>
            <a:r>
              <a:rPr lang="pl-PL" sz="2400" dirty="0"/>
              <a:t> I Pan </a:t>
            </a:r>
            <a:r>
              <a:rPr lang="pl-PL" sz="2400" b="1" dirty="0"/>
              <a:t>przywrócił</a:t>
            </a:r>
            <a:r>
              <a:rPr lang="pl-PL" sz="2400" dirty="0"/>
              <a:t> Hioba do dawnego stanu, gdyż modlił się on za swych przyjaciół.</a:t>
            </a:r>
          </a:p>
          <a:p>
            <a:pPr marL="0" indent="0">
              <a:buNone/>
            </a:pPr>
            <a:r>
              <a:rPr lang="pl-PL" sz="2400" dirty="0"/>
              <a:t>Pan </a:t>
            </a:r>
            <a:r>
              <a:rPr lang="pl-PL" sz="2400" b="1" dirty="0"/>
              <a:t>dwukrotnie</a:t>
            </a:r>
            <a:r>
              <a:rPr lang="pl-PL" sz="2400" dirty="0"/>
              <a:t> powiększył mu całą majętność.</a:t>
            </a:r>
          </a:p>
          <a:p>
            <a:pPr marL="0" indent="0">
              <a:buNone/>
            </a:pPr>
            <a:r>
              <a:rPr lang="pl-PL" sz="2400" dirty="0"/>
              <a:t>(</a:t>
            </a:r>
            <a:r>
              <a:rPr lang="mr-IN" sz="2400" dirty="0"/>
              <a:t>…</a:t>
            </a:r>
            <a:r>
              <a:rPr lang="pl-PL" sz="2400" dirty="0"/>
              <a:t>)</a:t>
            </a:r>
          </a:p>
          <a:p>
            <a:pPr marL="0" indent="0">
              <a:buNone/>
            </a:pPr>
            <a:r>
              <a:rPr lang="pl-PL" sz="2400" baseline="30000" dirty="0"/>
              <a:t>(12)</a:t>
            </a:r>
            <a:r>
              <a:rPr lang="pl-PL" sz="2400" dirty="0"/>
              <a:t> A teraz Pan błogosławił Hiobowi, tak że miał czternaście tysięcy owiec, sześć tysięcy wielbłądów, tysiąc jarzm wołów i tysiąc oślic.</a:t>
            </a:r>
          </a:p>
          <a:p>
            <a:pPr marL="0" indent="0">
              <a:buNone/>
            </a:pPr>
            <a:r>
              <a:rPr lang="pl-PL" sz="2400" baseline="30000" dirty="0"/>
              <a:t>(13)</a:t>
            </a:r>
            <a:r>
              <a:rPr lang="pl-PL" sz="2400" dirty="0"/>
              <a:t> Miał jeszcze (</a:t>
            </a:r>
            <a:r>
              <a:rPr lang="mr-IN" sz="2400" dirty="0"/>
              <a:t>…</a:t>
            </a:r>
            <a:r>
              <a:rPr lang="pl-PL" sz="2400" dirty="0"/>
              <a:t>)</a:t>
            </a: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12469193"/>
              </p:ext>
            </p:extLst>
          </p:nvPr>
        </p:nvGraphicFramePr>
        <p:xfrm>
          <a:off x="6172200" y="1825625"/>
          <a:ext cx="5181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posiadanie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na początku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owce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14000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wielbłądy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6000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pary</a:t>
                      </a:r>
                      <a:r>
                        <a:rPr lang="pl-PL" sz="2400" baseline="0" dirty="0"/>
                        <a:t> wołów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osły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synowie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córki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76F21C3D-F301-FC4F-97A3-420043812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609" y="207886"/>
            <a:ext cx="1761520" cy="978622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A980707-C507-784C-84EB-D867DD18EB79}"/>
              </a:ext>
            </a:extLst>
          </p:cNvPr>
          <p:cNvSpPr txBox="1"/>
          <p:nvPr/>
        </p:nvSpPr>
        <p:spPr>
          <a:xfrm rot="21426345">
            <a:off x="7851888" y="6235483"/>
            <a:ext cx="331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Proces biznesowy u Hioba </a:t>
            </a:r>
          </a:p>
        </p:txBody>
      </p:sp>
    </p:spTree>
    <p:extLst>
      <p:ext uri="{BB962C8B-B14F-4D97-AF65-F5344CB8AC3E}">
        <p14:creationId xmlns:p14="http://schemas.microsoft.com/office/powerpoint/2010/main" val="36146707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 co z zarządem? Podwojenie?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(12)</a:t>
            </a:r>
            <a:r>
              <a:rPr lang="pl-PL" sz="2400" dirty="0"/>
              <a:t> A teraz Pan błogosławił Hiobowi, tak że miał czternaście tysięcy owiec, sześć tysięcy wielbłądów, tysiąc jarzm wołów i tysiąc oślic.</a:t>
            </a:r>
          </a:p>
          <a:p>
            <a:pPr marL="0" indent="0">
              <a:buNone/>
            </a:pPr>
            <a:r>
              <a:rPr lang="pl-PL" sz="2400" baseline="30000" dirty="0"/>
              <a:t>(13)</a:t>
            </a:r>
            <a:r>
              <a:rPr lang="pl-PL" sz="2400" dirty="0"/>
              <a:t> Miał jeszcze siedmiu synów i trzy córki. </a:t>
            </a:r>
            <a:r>
              <a:rPr lang="pl-PL" sz="2400" baseline="30000" dirty="0"/>
              <a:t>(14)</a:t>
            </a:r>
            <a:r>
              <a:rPr lang="pl-PL" sz="2400" dirty="0"/>
              <a:t> Pierwszą nazwał Gołębicą, drugą - Kasją, a trzecią - Rogiem-z-kremem-do-powiek. </a:t>
            </a:r>
            <a:r>
              <a:rPr lang="pl-PL" sz="2400" baseline="30000" dirty="0"/>
              <a:t>(15)</a:t>
            </a:r>
            <a:r>
              <a:rPr lang="pl-PL" sz="2400" dirty="0"/>
              <a:t> (</a:t>
            </a:r>
            <a:r>
              <a:rPr lang="mr-IN" sz="2400" dirty="0"/>
              <a:t>…</a:t>
            </a:r>
            <a:r>
              <a:rPr lang="pl-PL" sz="2400" dirty="0"/>
              <a:t>)</a:t>
            </a: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58826722"/>
              </p:ext>
            </p:extLst>
          </p:nvPr>
        </p:nvGraphicFramePr>
        <p:xfrm>
          <a:off x="6172200" y="1825625"/>
          <a:ext cx="5181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posiadanie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na początku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owce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14000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wielbłądy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6000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pary</a:t>
                      </a:r>
                      <a:r>
                        <a:rPr lang="pl-PL" sz="2400" baseline="0" dirty="0"/>
                        <a:t> wołów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osły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synowie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córki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/>
                        <a:t>3</a:t>
                      </a:r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A8595A5A-F4BE-9841-BBAD-4B1D99FDE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609" y="207886"/>
            <a:ext cx="1761520" cy="978622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0A74844-58A1-AE48-959C-C1AD60271F74}"/>
              </a:ext>
            </a:extLst>
          </p:cNvPr>
          <p:cNvSpPr txBox="1"/>
          <p:nvPr/>
        </p:nvSpPr>
        <p:spPr>
          <a:xfrm rot="21426345">
            <a:off x="7851888" y="6235483"/>
            <a:ext cx="331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Proces biznesowy u Hioba </a:t>
            </a:r>
          </a:p>
        </p:txBody>
      </p:sp>
    </p:spTree>
    <p:extLst>
      <p:ext uri="{BB962C8B-B14F-4D97-AF65-F5344CB8AC3E}">
        <p14:creationId xmlns:p14="http://schemas.microsoft.com/office/powerpoint/2010/main" val="107640814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 co z zarządem? Podwojenie i bonus!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(12)</a:t>
            </a:r>
            <a:r>
              <a:rPr lang="pl-PL" sz="2400" dirty="0"/>
              <a:t> A teraz Pan błogosławił Hiobowi, tak że miał czternaście tysięcy owiec, sześć tysięcy wielbłądów, tysiąc jarzm wołów i tysiąc oślic.</a:t>
            </a:r>
          </a:p>
          <a:p>
            <a:pPr marL="0" indent="0">
              <a:buNone/>
            </a:pPr>
            <a:r>
              <a:rPr lang="pl-PL" sz="2400" baseline="30000" dirty="0"/>
              <a:t>(13)</a:t>
            </a:r>
            <a:r>
              <a:rPr lang="pl-PL" sz="2400" dirty="0"/>
              <a:t> Miał jeszcze siedmiu synów i trzy córki. </a:t>
            </a:r>
            <a:r>
              <a:rPr lang="pl-PL" sz="2400" baseline="30000" dirty="0"/>
              <a:t>(14)</a:t>
            </a:r>
            <a:r>
              <a:rPr lang="pl-PL" sz="2400" dirty="0"/>
              <a:t> Pierwszą nazwał Gołębicą, drugą - Kasją, a trzecią - Rogiem-z-kremem-do-powiek. </a:t>
            </a:r>
            <a:r>
              <a:rPr lang="pl-PL" sz="2400" baseline="30000" dirty="0"/>
              <a:t>(15)</a:t>
            </a:r>
            <a:r>
              <a:rPr lang="pl-PL" sz="2400" dirty="0"/>
              <a:t> </a:t>
            </a:r>
            <a:r>
              <a:rPr lang="pl-PL" sz="2400" b="1" u="sng" dirty="0"/>
              <a:t>Nie było w całym kraju kobiet tak pięknych jak córki Hioba.</a:t>
            </a: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6473293"/>
              </p:ext>
            </p:extLst>
          </p:nvPr>
        </p:nvGraphicFramePr>
        <p:xfrm>
          <a:off x="6172200" y="1825625"/>
          <a:ext cx="5181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posiadanie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na początku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owce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14000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wielbłądy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6000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pary</a:t>
                      </a:r>
                      <a:r>
                        <a:rPr lang="pl-PL" sz="2400" baseline="0" dirty="0"/>
                        <a:t> wołów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osły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synowie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córki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3+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F5ACECA9-AF81-9642-A5C1-18837AA40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609" y="207886"/>
            <a:ext cx="1761520" cy="978622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77651665-ABEF-B943-88B0-50A9F483CD0E}"/>
              </a:ext>
            </a:extLst>
          </p:cNvPr>
          <p:cNvSpPr txBox="1"/>
          <p:nvPr/>
        </p:nvSpPr>
        <p:spPr>
          <a:xfrm rot="21426345">
            <a:off x="7851888" y="6235483"/>
            <a:ext cx="331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Proces biznesowy u Hioba </a:t>
            </a:r>
          </a:p>
        </p:txBody>
      </p:sp>
    </p:spTree>
    <p:extLst>
      <p:ext uri="{BB962C8B-B14F-4D97-AF65-F5344CB8AC3E}">
        <p14:creationId xmlns:p14="http://schemas.microsoft.com/office/powerpoint/2010/main" val="193197443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Podwojenie?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4400" dirty="0"/>
              <a:t>Środki trwałe:</a:t>
            </a:r>
          </a:p>
          <a:p>
            <a:pPr marL="0" indent="0">
              <a:buNone/>
            </a:pPr>
            <a:r>
              <a:rPr lang="pl-PL" sz="4400" dirty="0"/>
              <a:t>	7000 </a:t>
            </a:r>
            <a:r>
              <a:rPr lang="pl-PL" sz="4400" dirty="0">
                <a:sym typeface="Wingdings"/>
              </a:rPr>
              <a:t> 14000; 3000  6000 </a:t>
            </a:r>
            <a:r>
              <a:rPr lang="mr-IN" sz="4400" dirty="0">
                <a:sym typeface="Wingdings"/>
              </a:rPr>
              <a:t>–</a:t>
            </a:r>
            <a:r>
              <a:rPr lang="pl-PL" sz="4400" dirty="0">
                <a:sym typeface="Wingdings"/>
              </a:rPr>
              <a:t> podwojenie!</a:t>
            </a:r>
          </a:p>
          <a:p>
            <a:pPr marL="0" indent="0">
              <a:buNone/>
            </a:pPr>
            <a:r>
              <a:rPr lang="pl-PL" sz="4400" dirty="0">
                <a:sym typeface="Wingdings"/>
              </a:rPr>
              <a:t>Zarząd:</a:t>
            </a:r>
          </a:p>
          <a:p>
            <a:pPr marL="0" indent="0">
              <a:buNone/>
            </a:pPr>
            <a:r>
              <a:rPr lang="pl-PL" sz="4400" dirty="0">
                <a:sym typeface="Wingdings"/>
              </a:rPr>
              <a:t>	7  7; 3  3 </a:t>
            </a:r>
            <a:r>
              <a:rPr lang="mr-IN" sz="4400" dirty="0">
                <a:sym typeface="Wingdings"/>
              </a:rPr>
              <a:t>–</a:t>
            </a:r>
            <a:r>
              <a:rPr lang="pl-PL" sz="4400" dirty="0">
                <a:sym typeface="Wingdings"/>
              </a:rPr>
              <a:t> co jest?</a:t>
            </a:r>
          </a:p>
          <a:p>
            <a:pPr marL="0" indent="0">
              <a:buNone/>
            </a:pPr>
            <a:endParaRPr lang="pl-PL" dirty="0">
              <a:sym typeface="Wingdings"/>
            </a:endParaRPr>
          </a:p>
          <a:p>
            <a:pPr marL="0" indent="0">
              <a:buNone/>
            </a:pPr>
            <a:r>
              <a:rPr lang="pl-PL" dirty="0">
                <a:sym typeface="Wingdings"/>
              </a:rPr>
              <a:t>Pytania: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sym typeface="Wingdings"/>
              </a:rPr>
              <a:t>Jaki jest czas amortyzacji środka trwałego (wielbłąda, albo stada wielbłądów?)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sym typeface="Wingdings"/>
              </a:rPr>
              <a:t>Jaki jest czas życia zarządu?</a:t>
            </a: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82BA7A0-8C4D-1847-9DA9-BF282CC86978}"/>
              </a:ext>
            </a:extLst>
          </p:cNvPr>
          <p:cNvSpPr txBox="1"/>
          <p:nvPr/>
        </p:nvSpPr>
        <p:spPr>
          <a:xfrm rot="21426345">
            <a:off x="7851888" y="6235483"/>
            <a:ext cx="331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Proces biznesowy u Hioba </a:t>
            </a:r>
          </a:p>
        </p:txBody>
      </p:sp>
    </p:spTree>
    <p:extLst>
      <p:ext uri="{BB962C8B-B14F-4D97-AF65-F5344CB8AC3E}">
        <p14:creationId xmlns:p14="http://schemas.microsoft.com/office/powerpoint/2010/main" val="124315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Hiob wierzył w wieczność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/>
              <a:t>A człowiek umarły nie wstanie, nie zbudzą się zmarli, póki trwa niebo, ze snu swego się nie ocucą. O gdybyś w </a:t>
            </a:r>
            <a:r>
              <a:rPr lang="pl-PL" dirty="0" err="1"/>
              <a:t>Szeolu</a:t>
            </a:r>
            <a:r>
              <a:rPr lang="pl-PL" dirty="0"/>
              <a:t> mnie schował, ukrył, aż gniew Twój przeminie, czas mi wyznaczył, kiedy mnie wspomnisz!?</a:t>
            </a:r>
          </a:p>
          <a:p>
            <a:pPr marL="0" indent="0">
              <a:buNone/>
            </a:pPr>
            <a:r>
              <a:rPr lang="pl-PL" dirty="0"/>
              <a:t>Ale czy zmarły ożyje? Czekałbym przez wszystkie dni mojej służby, aż moja zmiana nadejdzie.</a:t>
            </a:r>
          </a:p>
          <a:p>
            <a:pPr marL="0" indent="0">
              <a:buNone/>
            </a:pPr>
            <a:r>
              <a:rPr lang="pl-PL" b="1" dirty="0"/>
              <a:t>Ty byś zawezwał, ja bym Ci odpowiadał, zapragnąłbyś dzieła rąk swoich.</a:t>
            </a:r>
            <a:br>
              <a:rPr lang="pl-PL" b="1" dirty="0"/>
            </a:br>
            <a:r>
              <a:rPr lang="pl-PL" dirty="0"/>
              <a:t>(Hiob 14:12-15)</a:t>
            </a:r>
          </a:p>
          <a:p>
            <a:pPr marL="0" indent="0">
              <a:buNone/>
            </a:pPr>
            <a:r>
              <a:rPr lang="pl-PL" dirty="0"/>
              <a:t>(</a:t>
            </a:r>
            <a:r>
              <a:rPr lang="mr-IN" dirty="0"/>
              <a:t>…</a:t>
            </a:r>
            <a:r>
              <a:rPr lang="pl-PL" dirty="0"/>
              <a:t>)</a:t>
            </a:r>
          </a:p>
          <a:p>
            <a:pPr marL="0" indent="0">
              <a:buNone/>
            </a:pPr>
            <a:r>
              <a:rPr lang="pl-PL" dirty="0"/>
              <a:t>Lecz ja wiem: Wybawca mój żyje, na ziemi wystąpi jako ostatni. </a:t>
            </a:r>
            <a:r>
              <a:rPr lang="pl-PL" b="1" dirty="0"/>
              <a:t>Potem me szczątki skórą odzieje, i ciałem swym Boga zobaczę. </a:t>
            </a:r>
          </a:p>
          <a:p>
            <a:pPr marL="0" indent="0">
              <a:buNone/>
            </a:pPr>
            <a:r>
              <a:rPr lang="pl-PL" dirty="0"/>
              <a:t>To właśnie ja Go zobaczę, moje oczy ujrzą, nie kto inny; moje nerki już mdleją z tęsknoty za tym.</a:t>
            </a:r>
            <a:br>
              <a:rPr lang="pl-PL" dirty="0"/>
            </a:br>
            <a:r>
              <a:rPr lang="pl-PL" dirty="0"/>
              <a:t>(Hiob 19:25-27)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403412" y="4303059"/>
            <a:ext cx="0" cy="1344706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62D8C925-0E08-3346-B7E8-9A1023E33F99}"/>
              </a:ext>
            </a:extLst>
          </p:cNvPr>
          <p:cNvCxnSpPr>
            <a:cxnSpLocks/>
          </p:cNvCxnSpPr>
          <p:nvPr/>
        </p:nvCxnSpPr>
        <p:spPr>
          <a:xfrm>
            <a:off x="403412" y="3311914"/>
            <a:ext cx="0" cy="63715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8955F8C-56A3-E84A-97AF-FB41C211F9B9}"/>
              </a:ext>
            </a:extLst>
          </p:cNvPr>
          <p:cNvSpPr txBox="1"/>
          <p:nvPr/>
        </p:nvSpPr>
        <p:spPr>
          <a:xfrm rot="21426345">
            <a:off x="7851888" y="6235483"/>
            <a:ext cx="331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Proces biznesowy u Hioba </a:t>
            </a:r>
          </a:p>
        </p:txBody>
      </p:sp>
    </p:spTree>
    <p:extLst>
      <p:ext uri="{BB962C8B-B14F-4D97-AF65-F5344CB8AC3E}">
        <p14:creationId xmlns:p14="http://schemas.microsoft.com/office/powerpoint/2010/main" val="154098007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 co z zarządem? Podwojenie i bonus!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(12)</a:t>
            </a:r>
            <a:r>
              <a:rPr lang="pl-PL" sz="2400" dirty="0"/>
              <a:t> A teraz Pan błogosławił Hiobowi, tak że miał czternaście tysięcy owiec, sześć tysięcy wielbłądów, tysiąc jarzm wołów i tysiąc oślic.</a:t>
            </a:r>
          </a:p>
          <a:p>
            <a:pPr marL="0" indent="0">
              <a:buNone/>
            </a:pPr>
            <a:r>
              <a:rPr lang="pl-PL" sz="2400" baseline="30000" dirty="0"/>
              <a:t>(13)</a:t>
            </a:r>
            <a:r>
              <a:rPr lang="pl-PL" sz="2400" dirty="0"/>
              <a:t> Miał jeszcze siedmiu synów i trzy córki. </a:t>
            </a:r>
            <a:r>
              <a:rPr lang="pl-PL" sz="2400" baseline="30000" dirty="0"/>
              <a:t>(14)</a:t>
            </a:r>
            <a:r>
              <a:rPr lang="pl-PL" sz="2400" dirty="0"/>
              <a:t> Pierwszą nazwał Gołębicą, drugą - Kasją, a trzecią - Rogiem-z-kremem-do-powiek. </a:t>
            </a:r>
            <a:r>
              <a:rPr lang="pl-PL" sz="2400" baseline="30000" dirty="0"/>
              <a:t>(15)</a:t>
            </a:r>
            <a:r>
              <a:rPr lang="pl-PL" sz="2400" dirty="0"/>
              <a:t> </a:t>
            </a:r>
            <a:r>
              <a:rPr lang="pl-PL" sz="2400" b="1" u="sng" dirty="0"/>
              <a:t>Nie było w całym kraju kobiet tak pięknych jak córki Hioba.</a:t>
            </a: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40243709"/>
              </p:ext>
            </p:extLst>
          </p:nvPr>
        </p:nvGraphicFramePr>
        <p:xfrm>
          <a:off x="6172200" y="1825625"/>
          <a:ext cx="5181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posiadanie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na początku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owce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14000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wielbłądy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6000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pary</a:t>
                      </a:r>
                      <a:r>
                        <a:rPr lang="pl-PL" sz="2400" baseline="0" dirty="0"/>
                        <a:t> wołów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osły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synowie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(7)+7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córki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(3)+3+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62507551-3497-1B4D-A595-B07AA1513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609" y="207886"/>
            <a:ext cx="1761520" cy="978622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4E7B4621-4B8D-5E4F-8383-DF60444CCA21}"/>
              </a:ext>
            </a:extLst>
          </p:cNvPr>
          <p:cNvSpPr txBox="1"/>
          <p:nvPr/>
        </p:nvSpPr>
        <p:spPr>
          <a:xfrm rot="21426345">
            <a:off x="7851888" y="6235483"/>
            <a:ext cx="331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Proces biznesowy u Hioba </a:t>
            </a:r>
          </a:p>
        </p:txBody>
      </p:sp>
    </p:spTree>
    <p:extLst>
      <p:ext uri="{BB962C8B-B14F-4D97-AF65-F5344CB8AC3E}">
        <p14:creationId xmlns:p14="http://schemas.microsoft.com/office/powerpoint/2010/main" val="10885199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Moje wnioski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Bóg powołuje nas do wieczności.</a:t>
            </a:r>
          </a:p>
          <a:p>
            <a:endParaRPr lang="pl-PL" sz="3200" dirty="0"/>
          </a:p>
          <a:p>
            <a:r>
              <a:rPr lang="pl-PL" sz="3200" dirty="0"/>
              <a:t>Bogactwo człowieka na ziemi zależy od woli Boga</a:t>
            </a:r>
          </a:p>
          <a:p>
            <a:r>
              <a:rPr lang="pl-PL" sz="3200" dirty="0"/>
              <a:t>Bogactwo w Królestwie Bożym (a więc również w przyszłości) zależy tylko od mojej pracy na ziemi.</a:t>
            </a:r>
          </a:p>
        </p:txBody>
      </p:sp>
    </p:spTree>
    <p:extLst>
      <p:ext uri="{BB962C8B-B14F-4D97-AF65-F5344CB8AC3E}">
        <p14:creationId xmlns:p14="http://schemas.microsoft.com/office/powerpoint/2010/main" val="146348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Mój wniosek z księgi Hioba</a:t>
            </a:r>
            <a:br>
              <a:rPr lang="pl-PL" dirty="0"/>
            </a:br>
            <a:endParaRPr lang="pl-PL" dirty="0"/>
          </a:p>
        </p:txBody>
      </p:sp>
      <p:sp>
        <p:nvSpPr>
          <p:cNvPr id="6" name="Owal 5"/>
          <p:cNvSpPr/>
          <p:nvPr/>
        </p:nvSpPr>
        <p:spPr>
          <a:xfrm>
            <a:off x="7095759" y="3937062"/>
            <a:ext cx="2960803" cy="2819774"/>
          </a:xfrm>
          <a:prstGeom prst="ellipse">
            <a:avLst/>
          </a:prstGeom>
          <a:solidFill>
            <a:srgbClr val="42A3FC"/>
          </a:solidFill>
          <a:ln w="19050">
            <a:solidFill>
              <a:srgbClr val="012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tabLst>
                <a:tab pos="1900800" algn="r"/>
              </a:tabLst>
            </a:pPr>
            <a:r>
              <a:rPr lang="pl-PL" sz="2400" b="1" dirty="0">
                <a:solidFill>
                  <a:srgbClr val="014388"/>
                </a:solidFill>
              </a:rPr>
              <a:t>Stan aktywów</a:t>
            </a:r>
            <a:br>
              <a:rPr lang="pl-PL" sz="24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owce	14000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wielbłądy	6000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pary wołów	1000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osły	1000	</a:t>
            </a:r>
          </a:p>
        </p:txBody>
      </p:sp>
      <p:sp>
        <p:nvSpPr>
          <p:cNvPr id="8" name="Owal 7"/>
          <p:cNvSpPr/>
          <p:nvPr/>
        </p:nvSpPr>
        <p:spPr>
          <a:xfrm>
            <a:off x="2158584" y="2869210"/>
            <a:ext cx="2960803" cy="2819774"/>
          </a:xfrm>
          <a:prstGeom prst="ellipse">
            <a:avLst/>
          </a:prstGeom>
          <a:solidFill>
            <a:srgbClr val="A8C3DC"/>
          </a:solidFill>
          <a:ln w="19050">
            <a:solidFill>
              <a:srgbClr val="014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2400" b="1" dirty="0">
                <a:solidFill>
                  <a:srgbClr val="014388"/>
                </a:solidFill>
              </a:rPr>
              <a:t>Stan aktywów</a:t>
            </a:r>
          </a:p>
          <a:p>
            <a:pPr>
              <a:tabLst>
                <a:tab pos="1872000" algn="r"/>
              </a:tabLst>
            </a:pPr>
            <a:r>
              <a:rPr lang="pl-PL" sz="2000" dirty="0">
                <a:solidFill>
                  <a:srgbClr val="014388"/>
                </a:solidFill>
              </a:rPr>
              <a:t>owce	7000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wielbłądy	3000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pary wołów	500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osły	500</a:t>
            </a:r>
            <a:r>
              <a:rPr lang="pl-PL" sz="2400" dirty="0">
                <a:solidFill>
                  <a:srgbClr val="014388"/>
                </a:solidFill>
              </a:rPr>
              <a:t>	</a:t>
            </a:r>
            <a:endParaRPr lang="pl-PL" dirty="0">
              <a:solidFill>
                <a:srgbClr val="014388"/>
              </a:solidFill>
            </a:endParaRPr>
          </a:p>
        </p:txBody>
      </p:sp>
      <p:sp>
        <p:nvSpPr>
          <p:cNvPr id="7" name="Strzałka w prawo 6"/>
          <p:cNvSpPr/>
          <p:nvPr/>
        </p:nvSpPr>
        <p:spPr>
          <a:xfrm rot="776539">
            <a:off x="4547838" y="3754139"/>
            <a:ext cx="2909606" cy="2219267"/>
          </a:xfrm>
          <a:prstGeom prst="rightArrow">
            <a:avLst/>
          </a:prstGeom>
          <a:solidFill>
            <a:srgbClr val="FFFA8D"/>
          </a:solidFill>
          <a:ln w="19050">
            <a:solidFill>
              <a:srgbClr val="8F5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rgbClr val="8F5625"/>
                </a:solidFill>
              </a:rPr>
              <a:t>Dwukrotne powiększenie majętności</a:t>
            </a:r>
          </a:p>
        </p:txBody>
      </p:sp>
      <p:sp>
        <p:nvSpPr>
          <p:cNvPr id="9" name="PoleTekstowe 8"/>
          <p:cNvSpPr txBox="1"/>
          <p:nvPr/>
        </p:nvSpPr>
        <p:spPr>
          <a:xfrm rot="779661">
            <a:off x="4820028" y="3033636"/>
            <a:ext cx="2481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>
                <a:solidFill>
                  <a:srgbClr val="8F5625"/>
                </a:solidFill>
              </a:rPr>
              <a:t>Co zrobił Bóg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B388951E-713D-5347-8BC3-DB66814EEA4B}"/>
              </a:ext>
            </a:extLst>
          </p:cNvPr>
          <p:cNvSpPr txBox="1">
            <a:spLocks/>
          </p:cNvSpPr>
          <p:nvPr/>
        </p:nvSpPr>
        <p:spPr>
          <a:xfrm>
            <a:off x="2050241" y="1196037"/>
            <a:ext cx="7851405" cy="13723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rgbClr val="8F5625"/>
                </a:solidFill>
              </a:rPr>
              <a:t>Najważniejszym czynnikiem </a:t>
            </a:r>
            <a:br>
              <a:rPr lang="pl-PL" dirty="0">
                <a:solidFill>
                  <a:srgbClr val="8F5625"/>
                </a:solidFill>
              </a:rPr>
            </a:br>
            <a:r>
              <a:rPr lang="pl-PL" dirty="0">
                <a:solidFill>
                  <a:srgbClr val="8F5625"/>
                </a:solidFill>
              </a:rPr>
              <a:t>rozwoju kapitałowego przedsiębiorstwa </a:t>
            </a:r>
            <a:br>
              <a:rPr lang="pl-PL" dirty="0">
                <a:solidFill>
                  <a:srgbClr val="8F5625"/>
                </a:solidFill>
              </a:rPr>
            </a:br>
            <a:r>
              <a:rPr lang="pl-PL" dirty="0">
                <a:solidFill>
                  <a:srgbClr val="8F5625"/>
                </a:solidFill>
              </a:rPr>
              <a:t>jest decyzja Boga dotycząca inwestorów.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1EB8562-CF20-9C4F-8065-F53F85731FF4}"/>
              </a:ext>
            </a:extLst>
          </p:cNvPr>
          <p:cNvSpPr txBox="1"/>
          <p:nvPr/>
        </p:nvSpPr>
        <p:spPr>
          <a:xfrm rot="21426345">
            <a:off x="7851888" y="6235483"/>
            <a:ext cx="331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Proces biznesowy u Hioba </a:t>
            </a:r>
          </a:p>
        </p:txBody>
      </p:sp>
    </p:spTree>
    <p:extLst>
      <p:ext uri="{BB962C8B-B14F-4D97-AF65-F5344CB8AC3E}">
        <p14:creationId xmlns:p14="http://schemas.microsoft.com/office/powerpoint/2010/main" val="74969308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Psalm 127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i="1" dirty="0"/>
              <a:t>Jeżeli </a:t>
            </a:r>
            <a:r>
              <a:rPr lang="pl-PL" i="1" dirty="0" err="1"/>
              <a:t>Jahwe</a:t>
            </a:r>
            <a:r>
              <a:rPr lang="pl-PL" i="1" dirty="0"/>
              <a:t> domu nie zbuduje,</a:t>
            </a:r>
            <a:br>
              <a:rPr lang="pl-PL" i="1" dirty="0"/>
            </a:br>
            <a:r>
              <a:rPr lang="pl-PL" i="1" dirty="0"/>
              <a:t>na próżno się trudzą ci, którzy go wznoszą.</a:t>
            </a:r>
            <a:br>
              <a:rPr lang="pl-PL" i="1" dirty="0"/>
            </a:br>
            <a:r>
              <a:rPr lang="pl-PL" i="1" dirty="0"/>
              <a:t>Jeżeli </a:t>
            </a:r>
            <a:r>
              <a:rPr lang="pl-PL" i="1" dirty="0" err="1"/>
              <a:t>Jahwe</a:t>
            </a:r>
            <a:r>
              <a:rPr lang="pl-PL" i="1" dirty="0"/>
              <a:t> miasta nie ustrzeże,</a:t>
            </a:r>
            <a:br>
              <a:rPr lang="pl-PL" i="1" dirty="0"/>
            </a:br>
            <a:r>
              <a:rPr lang="pl-PL" i="1" dirty="0"/>
              <a:t>strażnik czuwa daremnie.</a:t>
            </a:r>
          </a:p>
          <a:p>
            <a:pPr marL="0" indent="0">
              <a:buNone/>
            </a:pPr>
            <a:r>
              <a:rPr lang="pl-PL" i="1" dirty="0"/>
              <a:t>Daremnym jest dla was</a:t>
            </a:r>
            <a:br>
              <a:rPr lang="pl-PL" i="1" dirty="0"/>
            </a:br>
            <a:r>
              <a:rPr lang="pl-PL" i="1" dirty="0"/>
              <a:t>wstawać przed świtem,</a:t>
            </a:r>
            <a:br>
              <a:rPr lang="pl-PL" i="1" dirty="0"/>
            </a:br>
            <a:r>
              <a:rPr lang="pl-PL" i="1" dirty="0"/>
              <a:t>wysiadywać do późna </a:t>
            </a:r>
            <a:br>
              <a:rPr lang="pl-PL" i="1" dirty="0"/>
            </a:br>
            <a:r>
              <a:rPr lang="pl-PL" i="1" dirty="0"/>
              <a:t>dla was, którzy jecie chleb zapracowany ciężko;</a:t>
            </a:r>
            <a:br>
              <a:rPr lang="pl-PL" i="1" dirty="0"/>
            </a:br>
            <a:r>
              <a:rPr lang="pl-PL" i="1" dirty="0"/>
              <a:t>tyle daje On i we śnie tym, których miłuje.</a:t>
            </a:r>
          </a:p>
        </p:txBody>
      </p:sp>
    </p:spTree>
    <p:extLst>
      <p:ext uri="{BB962C8B-B14F-4D97-AF65-F5344CB8AC3E}">
        <p14:creationId xmlns:p14="http://schemas.microsoft.com/office/powerpoint/2010/main" val="1394191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B193AE-6A74-8542-8DFF-93CE70675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Płatność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1D3791-4B02-4F41-9943-2589BEE57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Płatność: 150 zł</a:t>
            </a:r>
          </a:p>
          <a:p>
            <a:r>
              <a:rPr lang="pl-PL" dirty="0"/>
              <a:t>Na konto Fundacji instytutów biblijnych</a:t>
            </a:r>
          </a:p>
          <a:p>
            <a:r>
              <a:rPr lang="pl-PL" dirty="0"/>
              <a:t>Tytuł „Udział w szkoleniu o Księdze Hioba”</a:t>
            </a:r>
          </a:p>
          <a:p>
            <a:r>
              <a:rPr lang="pl-PL" dirty="0"/>
              <a:t>Nr konta: 18 1020 2313 0000 3202 0631 5818</a:t>
            </a:r>
          </a:p>
          <a:p>
            <a:r>
              <a:rPr lang="pl-PL" b="1" dirty="0"/>
              <a:t>Patrz </a:t>
            </a:r>
            <a:r>
              <a:rPr lang="pl-PL" dirty="0"/>
              <a:t>-&gt; </a:t>
            </a:r>
            <a:r>
              <a:rPr lang="pl-PL" dirty="0" err="1"/>
              <a:t>www.fib.org.pl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C14BD7C-CDAF-1B49-B206-84A593D17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0896" y="4185424"/>
            <a:ext cx="25273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1360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Apostoł Jakub do biznesmenów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i="1" dirty="0"/>
              <a:t>Teraz wy, którzy mówicie: Dziś albo jutro udamy się do tego oto miasta i spędzimy tam rok, będziemy uprawiać handel i osiągniemy zyski, wy, którzy nie wiecie nawet, co jutro będzie. Bo czymże jest życie wasze? Parą jesteście, co się ukazuje na krótko, a potem znika. Zamiast tego powinniście mówić: Jeżeli Pan zechce, a będziemy żyli, zrobimy to lub owo.</a:t>
            </a:r>
          </a:p>
          <a:p>
            <a:pPr marL="0" indent="0" algn="r">
              <a:buNone/>
            </a:pPr>
            <a:r>
              <a:rPr lang="pl-PL" i="1" dirty="0"/>
              <a:t>List apostoła Jakuba, rozdział 4, wersety od 13</a:t>
            </a:r>
          </a:p>
        </p:txBody>
      </p:sp>
    </p:spTree>
    <p:extLst>
      <p:ext uri="{BB962C8B-B14F-4D97-AF65-F5344CB8AC3E}">
        <p14:creationId xmlns:p14="http://schemas.microsoft.com/office/powerpoint/2010/main" val="91201401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Pytania? Dyskusja?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845968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18D601-C3C6-6F48-82EC-96783F9B92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dirty="0"/>
              <a:t>Światopoglądy różnych ludzi </a:t>
            </a:r>
            <a:br>
              <a:rPr lang="pl-PL" dirty="0"/>
            </a:br>
            <a:r>
              <a:rPr lang="pl-PL" dirty="0"/>
              <a:t>(inspiracja - Darek Czyszczoń, „</a:t>
            </a:r>
            <a:r>
              <a:rPr lang="pl-PL" i="1" dirty="0"/>
              <a:t>7 spojrzeń na Boga</a:t>
            </a:r>
            <a:r>
              <a:rPr lang="pl-PL" dirty="0"/>
              <a:t>”)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F4A16C-14D7-3049-A814-EF7277D4B2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sz="4400" dirty="0"/>
              <a:t>KFC na wynos, Kozińce, jesień ’2022</a:t>
            </a:r>
            <a:endParaRPr lang="pl-PL" dirty="0"/>
          </a:p>
          <a:p>
            <a:endParaRPr lang="pl-PL" dirty="0"/>
          </a:p>
          <a:p>
            <a:pPr algn="r"/>
            <a:r>
              <a:rPr lang="pl-PL" dirty="0"/>
              <a:t>Wojtek Apel, </a:t>
            </a:r>
            <a:r>
              <a:rPr lang="pl-PL" dirty="0" err="1"/>
              <a:t>wojtek@pp.org.pl</a:t>
            </a:r>
            <a:endParaRPr lang="pl-PL" dirty="0"/>
          </a:p>
          <a:p>
            <a:pPr algn="r"/>
            <a:r>
              <a:rPr lang="pl-PL" dirty="0"/>
              <a:t>Materiał dostępny na http://</a:t>
            </a:r>
            <a:r>
              <a:rPr lang="pl-PL" dirty="0" err="1"/>
              <a:t>wojtek.pp.org.pl</a:t>
            </a:r>
            <a:r>
              <a:rPr lang="pl-PL" dirty="0"/>
              <a:t>/</a:t>
            </a:r>
            <a:r>
              <a:rPr lang="pl-PL" dirty="0" err="1"/>
              <a:t>tag</a:t>
            </a:r>
            <a:r>
              <a:rPr lang="pl-PL" dirty="0"/>
              <a:t>/lista/</a:t>
            </a:r>
            <a:r>
              <a:rPr lang="pl-PL" dirty="0" err="1"/>
              <a:t>hiob</a:t>
            </a:r>
            <a:endParaRPr lang="pl-PL" dirty="0"/>
          </a:p>
          <a:p>
            <a:pPr algn="r"/>
            <a:r>
              <a:rPr lang="pl-PL" dirty="0"/>
              <a:t>Teksty pochodzą z przekładu Biblii Tysiąclecia, wydanie 5</a:t>
            </a:r>
          </a:p>
        </p:txBody>
      </p:sp>
    </p:spTree>
    <p:extLst>
      <p:ext uri="{BB962C8B-B14F-4D97-AF65-F5344CB8AC3E}">
        <p14:creationId xmlns:p14="http://schemas.microsoft.com/office/powerpoint/2010/main" val="47462512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470E3B-809A-C44C-B95A-A646E8238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898205-528A-5341-887B-0C21FD5E5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786852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4F95FC-DE07-5547-A53E-21CA72DBD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DFC052-DDE3-EF4F-A332-F8D8C560A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080020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DBD709-7AE0-2A45-A1CA-07371A570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99DBA4-63E9-2644-8946-6697876A4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492816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Stworzenie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52060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wal 47"/>
          <p:cNvSpPr/>
          <p:nvPr/>
        </p:nvSpPr>
        <p:spPr>
          <a:xfrm>
            <a:off x="6062085" y="370781"/>
            <a:ext cx="3643656" cy="3518932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254000" dir="18900000" algn="bl" rotWithShape="0">
              <a:srgbClr val="FFFF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100" dirty="0"/>
          </a:p>
        </p:txBody>
      </p:sp>
      <p:sp>
        <p:nvSpPr>
          <p:cNvPr id="49" name="PoleTekstowe 48"/>
          <p:cNvSpPr txBox="1"/>
          <p:nvPr/>
        </p:nvSpPr>
        <p:spPr>
          <a:xfrm>
            <a:off x="6598015" y="741138"/>
            <a:ext cx="2571793" cy="80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l-PL" sz="3600" dirty="0">
                <a:solidFill>
                  <a:srgbClr val="A9920F"/>
                </a:solidFill>
              </a:rPr>
              <a:t>Bóg</a:t>
            </a:r>
            <a:endParaRPr lang="pl-PL" sz="1600" dirty="0">
              <a:solidFill>
                <a:srgbClr val="A9920F"/>
              </a:solidFill>
            </a:endParaRPr>
          </a:p>
        </p:txBody>
      </p:sp>
      <p:sp>
        <p:nvSpPr>
          <p:cNvPr id="13" name="PoleTekstowe 12"/>
          <p:cNvSpPr txBox="1"/>
          <p:nvPr/>
        </p:nvSpPr>
        <p:spPr>
          <a:xfrm>
            <a:off x="182881" y="242561"/>
            <a:ext cx="7315201" cy="136536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br>
              <a:rPr lang="pl-PL" sz="2800" i="1" dirty="0"/>
            </a:br>
            <a:r>
              <a:rPr lang="pl-PL" sz="2800" i="1" dirty="0"/>
              <a:t>     Bóg </a:t>
            </a:r>
            <a:r>
              <a:rPr lang="mr-IN" sz="2800" i="1" dirty="0"/>
              <a:t>–</a:t>
            </a:r>
            <a:r>
              <a:rPr lang="pl-PL" sz="2800" i="1" dirty="0"/>
              <a:t> Jest Który Jest</a:t>
            </a:r>
            <a:br>
              <a:rPr lang="pl-PL" sz="2800" i="1" dirty="0"/>
            </a:br>
            <a:endParaRPr lang="pl-PL" sz="2800" i="1" dirty="0"/>
          </a:p>
        </p:txBody>
      </p:sp>
    </p:spTree>
    <p:extLst>
      <p:ext uri="{BB962C8B-B14F-4D97-AF65-F5344CB8AC3E}">
        <p14:creationId xmlns:p14="http://schemas.microsoft.com/office/powerpoint/2010/main" val="374468544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rostokąt 56"/>
          <p:cNvSpPr>
            <a:spLocks/>
          </p:cNvSpPr>
          <p:nvPr/>
        </p:nvSpPr>
        <p:spPr>
          <a:xfrm>
            <a:off x="71563" y="230588"/>
            <a:ext cx="9970934" cy="656777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Owal 47"/>
          <p:cNvSpPr/>
          <p:nvPr/>
        </p:nvSpPr>
        <p:spPr>
          <a:xfrm>
            <a:off x="6062085" y="370781"/>
            <a:ext cx="3643656" cy="3518932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254000" dir="18900000" algn="bl" rotWithShape="0">
              <a:srgbClr val="FFFF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100" dirty="0"/>
          </a:p>
        </p:txBody>
      </p:sp>
      <p:sp>
        <p:nvSpPr>
          <p:cNvPr id="49" name="PoleTekstowe 48"/>
          <p:cNvSpPr txBox="1"/>
          <p:nvPr/>
        </p:nvSpPr>
        <p:spPr>
          <a:xfrm>
            <a:off x="6598015" y="741138"/>
            <a:ext cx="2571793" cy="80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l-PL" sz="3600" dirty="0">
                <a:solidFill>
                  <a:srgbClr val="A9920F"/>
                </a:solidFill>
              </a:rPr>
              <a:t>Bóg</a:t>
            </a:r>
            <a:endParaRPr lang="pl-PL" sz="1600" dirty="0">
              <a:solidFill>
                <a:srgbClr val="A9920F"/>
              </a:solidFill>
            </a:endParaRPr>
          </a:p>
        </p:txBody>
      </p:sp>
      <p:sp>
        <p:nvSpPr>
          <p:cNvPr id="12" name="PoleTekstowe 11"/>
          <p:cNvSpPr txBox="1"/>
          <p:nvPr/>
        </p:nvSpPr>
        <p:spPr>
          <a:xfrm>
            <a:off x="182881" y="242561"/>
            <a:ext cx="7315201" cy="136536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pl-PL" sz="2800" i="1" dirty="0"/>
              <a:t>Na początku (czas) </a:t>
            </a:r>
            <a:br>
              <a:rPr lang="pl-PL" sz="2800" i="1" dirty="0"/>
            </a:br>
            <a:r>
              <a:rPr lang="pl-PL" sz="2800" i="1" dirty="0"/>
              <a:t>     Bóg (Który Jest) stworzył </a:t>
            </a:r>
            <a:r>
              <a:rPr lang="mr-IN" sz="2800" i="1" dirty="0"/>
              <a:t>…</a:t>
            </a:r>
            <a:br>
              <a:rPr lang="pl-PL" sz="2800" i="1" dirty="0"/>
            </a:br>
            <a:endParaRPr lang="pl-PL" sz="2800" i="1" dirty="0"/>
          </a:p>
        </p:txBody>
      </p:sp>
    </p:spTree>
    <p:extLst>
      <p:ext uri="{BB962C8B-B14F-4D97-AF65-F5344CB8AC3E}">
        <p14:creationId xmlns:p14="http://schemas.microsoft.com/office/powerpoint/2010/main" val="118062758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rostokąt 56"/>
          <p:cNvSpPr>
            <a:spLocks/>
          </p:cNvSpPr>
          <p:nvPr/>
        </p:nvSpPr>
        <p:spPr>
          <a:xfrm>
            <a:off x="71563" y="230588"/>
            <a:ext cx="9970934" cy="656777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Owal 47"/>
          <p:cNvSpPr/>
          <p:nvPr/>
        </p:nvSpPr>
        <p:spPr>
          <a:xfrm>
            <a:off x="6062085" y="370781"/>
            <a:ext cx="3643656" cy="3518932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254000" dir="18900000" algn="bl" rotWithShape="0">
              <a:srgbClr val="FFFF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100" dirty="0"/>
          </a:p>
        </p:txBody>
      </p:sp>
      <p:sp>
        <p:nvSpPr>
          <p:cNvPr id="49" name="PoleTekstowe 48"/>
          <p:cNvSpPr txBox="1"/>
          <p:nvPr/>
        </p:nvSpPr>
        <p:spPr>
          <a:xfrm>
            <a:off x="6598015" y="741138"/>
            <a:ext cx="2571793" cy="80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l-PL" sz="3600" dirty="0">
                <a:solidFill>
                  <a:srgbClr val="A9920F"/>
                </a:solidFill>
              </a:rPr>
              <a:t>Bóg</a:t>
            </a:r>
            <a:endParaRPr lang="pl-PL" sz="1600" dirty="0">
              <a:solidFill>
                <a:srgbClr val="A9920F"/>
              </a:solidFill>
            </a:endParaRPr>
          </a:p>
        </p:txBody>
      </p:sp>
      <p:sp>
        <p:nvSpPr>
          <p:cNvPr id="45" name="Zaokrąglony prostokąt 44"/>
          <p:cNvSpPr/>
          <p:nvPr/>
        </p:nvSpPr>
        <p:spPr>
          <a:xfrm>
            <a:off x="214685" y="1645920"/>
            <a:ext cx="9190396" cy="5035814"/>
          </a:xfrm>
          <a:prstGeom prst="roundRect">
            <a:avLst>
              <a:gd name="adj" fmla="val 7703"/>
            </a:avLst>
          </a:prstGeom>
          <a:solidFill>
            <a:srgbClr val="FAFAF0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9920F"/>
              </a:solidFill>
            </a:endParaRPr>
          </a:p>
        </p:txBody>
      </p:sp>
      <p:sp>
        <p:nvSpPr>
          <p:cNvPr id="46" name="PoleTekstowe 45"/>
          <p:cNvSpPr txBox="1"/>
          <p:nvPr/>
        </p:nvSpPr>
        <p:spPr>
          <a:xfrm>
            <a:off x="214685" y="1810598"/>
            <a:ext cx="2248357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l-PL" sz="2000" dirty="0">
                <a:solidFill>
                  <a:srgbClr val="A9920F"/>
                </a:solidFill>
              </a:rPr>
              <a:t>Niebo (przestrzeń)</a:t>
            </a:r>
            <a:endParaRPr lang="pl-PL" sz="2000" dirty="0">
              <a:solidFill>
                <a:srgbClr val="3E68B2"/>
              </a:solidFill>
            </a:endParaRPr>
          </a:p>
        </p:txBody>
      </p:sp>
      <p:sp>
        <p:nvSpPr>
          <p:cNvPr id="12" name="PoleTekstowe 11"/>
          <p:cNvSpPr txBox="1"/>
          <p:nvPr/>
        </p:nvSpPr>
        <p:spPr>
          <a:xfrm>
            <a:off x="182881" y="242561"/>
            <a:ext cx="7315201" cy="136536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pl-PL" sz="2800" i="1" dirty="0"/>
              <a:t>Na początku (czas) </a:t>
            </a:r>
            <a:br>
              <a:rPr lang="pl-PL" sz="2800" i="1" dirty="0"/>
            </a:br>
            <a:r>
              <a:rPr lang="pl-PL" sz="2800" i="1" dirty="0"/>
              <a:t>     Bóg stworzył</a:t>
            </a:r>
            <a:br>
              <a:rPr lang="pl-PL" sz="2800" i="1" dirty="0"/>
            </a:br>
            <a:r>
              <a:rPr lang="pl-PL" sz="2800" i="1" dirty="0"/>
              <a:t>           niebo (przestrzeń) </a:t>
            </a:r>
            <a:r>
              <a:rPr lang="mr-IN" sz="2800" i="1" dirty="0"/>
              <a:t>…</a:t>
            </a:r>
            <a:endParaRPr lang="pl-PL" sz="2800" i="1" dirty="0"/>
          </a:p>
        </p:txBody>
      </p:sp>
    </p:spTree>
    <p:extLst>
      <p:ext uri="{BB962C8B-B14F-4D97-AF65-F5344CB8AC3E}">
        <p14:creationId xmlns:p14="http://schemas.microsoft.com/office/powerpoint/2010/main" val="2252869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E5E207-5951-954A-B091-D6B459026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Historia tego materiału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862A2A-65AE-0844-B39F-42612AEB7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Pierwsze poważne spotkanie </a:t>
            </a:r>
            <a:r>
              <a:rPr lang="pl-PL"/>
              <a:t>z księgą to 2017 rok.</a:t>
            </a:r>
          </a:p>
          <a:p>
            <a:r>
              <a:rPr lang="pl-PL" dirty="0"/>
              <a:t>Opracowane na podstawie wykładu „Kluczowy czynnik podwojenia KPI w biznesie Hioba” z czerwca 2018 roku dla Open </a:t>
            </a:r>
            <a:r>
              <a:rPr lang="pl-PL" dirty="0" err="1"/>
              <a:t>Coffe</a:t>
            </a:r>
            <a:endParaRPr lang="pl-PL" dirty="0"/>
          </a:p>
          <a:p>
            <a:r>
              <a:rPr lang="pl-PL" dirty="0"/>
              <a:t>Używane i poprawiane jesienią 2021</a:t>
            </a:r>
          </a:p>
          <a:p>
            <a:r>
              <a:rPr lang="pl-PL" dirty="0"/>
              <a:t>Zamieszane na wyjazd KFC na wynos, na </a:t>
            </a:r>
            <a:r>
              <a:rPr lang="pl-PL" dirty="0" err="1"/>
              <a:t>Kozince</a:t>
            </a:r>
            <a:r>
              <a:rPr lang="pl-PL" dirty="0"/>
              <a:t> 4 listopada 2022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7B3ACE0-60F1-2247-BD85-9BD7200FC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414" y="2074201"/>
            <a:ext cx="618771" cy="61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2121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rostokąt 56"/>
          <p:cNvSpPr>
            <a:spLocks/>
          </p:cNvSpPr>
          <p:nvPr/>
        </p:nvSpPr>
        <p:spPr>
          <a:xfrm>
            <a:off x="71563" y="230588"/>
            <a:ext cx="9970934" cy="656777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Owal 47"/>
          <p:cNvSpPr/>
          <p:nvPr/>
        </p:nvSpPr>
        <p:spPr>
          <a:xfrm>
            <a:off x="6062085" y="370781"/>
            <a:ext cx="3643656" cy="3518932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254000" dir="18900000" algn="bl" rotWithShape="0">
              <a:srgbClr val="FFFF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100" dirty="0"/>
          </a:p>
        </p:txBody>
      </p:sp>
      <p:sp>
        <p:nvSpPr>
          <p:cNvPr id="49" name="PoleTekstowe 48"/>
          <p:cNvSpPr txBox="1"/>
          <p:nvPr/>
        </p:nvSpPr>
        <p:spPr>
          <a:xfrm>
            <a:off x="6598015" y="741138"/>
            <a:ext cx="2571793" cy="80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l-PL" sz="3600" dirty="0">
                <a:solidFill>
                  <a:srgbClr val="A9920F"/>
                </a:solidFill>
              </a:rPr>
              <a:t>Bóg</a:t>
            </a:r>
            <a:endParaRPr lang="pl-PL" sz="1600" dirty="0">
              <a:solidFill>
                <a:srgbClr val="A9920F"/>
              </a:solidFill>
            </a:endParaRPr>
          </a:p>
        </p:txBody>
      </p:sp>
      <p:sp>
        <p:nvSpPr>
          <p:cNvPr id="45" name="Zaokrąglony prostokąt 44"/>
          <p:cNvSpPr/>
          <p:nvPr/>
        </p:nvSpPr>
        <p:spPr>
          <a:xfrm>
            <a:off x="214685" y="1645920"/>
            <a:ext cx="9190396" cy="5035814"/>
          </a:xfrm>
          <a:prstGeom prst="roundRect">
            <a:avLst>
              <a:gd name="adj" fmla="val 7703"/>
            </a:avLst>
          </a:prstGeom>
          <a:solidFill>
            <a:srgbClr val="FAFAF0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9920F"/>
              </a:solidFill>
            </a:endParaRPr>
          </a:p>
        </p:txBody>
      </p:sp>
      <p:sp>
        <p:nvSpPr>
          <p:cNvPr id="42" name="Zaokrąglony prostokąt 41"/>
          <p:cNvSpPr/>
          <p:nvPr/>
        </p:nvSpPr>
        <p:spPr>
          <a:xfrm>
            <a:off x="338114" y="2480807"/>
            <a:ext cx="7457288" cy="4048528"/>
          </a:xfrm>
          <a:prstGeom prst="roundRect">
            <a:avLst>
              <a:gd name="adj" fmla="val 7703"/>
            </a:avLst>
          </a:prstGeom>
          <a:solidFill>
            <a:srgbClr val="D4E3FC"/>
          </a:solidFill>
          <a:ln>
            <a:solidFill>
              <a:srgbClr val="8EB3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PoleTekstowe 43"/>
          <p:cNvSpPr txBox="1"/>
          <p:nvPr/>
        </p:nvSpPr>
        <p:spPr>
          <a:xfrm>
            <a:off x="261673" y="2645485"/>
            <a:ext cx="2248357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l-PL" sz="2000" dirty="0">
                <a:solidFill>
                  <a:srgbClr val="3E68B2"/>
                </a:solidFill>
              </a:rPr>
              <a:t>Ziemia </a:t>
            </a:r>
            <a:r>
              <a:rPr lang="pl-PL" sz="2000">
                <a:solidFill>
                  <a:srgbClr val="3E68B2"/>
                </a:solidFill>
              </a:rPr>
              <a:t>(materia)</a:t>
            </a:r>
            <a:endParaRPr lang="pl-PL" sz="2000" dirty="0">
              <a:solidFill>
                <a:srgbClr val="3E68B2"/>
              </a:solidFill>
            </a:endParaRPr>
          </a:p>
        </p:txBody>
      </p:sp>
      <p:sp>
        <p:nvSpPr>
          <p:cNvPr id="46" name="PoleTekstowe 45"/>
          <p:cNvSpPr txBox="1"/>
          <p:nvPr/>
        </p:nvSpPr>
        <p:spPr>
          <a:xfrm>
            <a:off x="214685" y="1810598"/>
            <a:ext cx="2248357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l-PL" sz="2000" dirty="0">
                <a:solidFill>
                  <a:srgbClr val="A9920F"/>
                </a:solidFill>
              </a:rPr>
              <a:t>Niebo (przestrzeń)</a:t>
            </a:r>
            <a:endParaRPr lang="pl-PL" sz="2000" dirty="0">
              <a:solidFill>
                <a:srgbClr val="3E68B2"/>
              </a:solidFill>
            </a:endParaRPr>
          </a:p>
        </p:txBody>
      </p:sp>
      <p:sp>
        <p:nvSpPr>
          <p:cNvPr id="38" name="PoleTekstowe 37"/>
          <p:cNvSpPr txBox="1"/>
          <p:nvPr/>
        </p:nvSpPr>
        <p:spPr>
          <a:xfrm>
            <a:off x="182881" y="242561"/>
            <a:ext cx="7315201" cy="136536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pl-PL" sz="2800" i="1" dirty="0"/>
              <a:t>Na początku (czas) </a:t>
            </a:r>
            <a:br>
              <a:rPr lang="pl-PL" sz="2800" i="1" dirty="0"/>
            </a:br>
            <a:r>
              <a:rPr lang="pl-PL" sz="2800" i="1" dirty="0"/>
              <a:t>     Bóg stworzył</a:t>
            </a:r>
            <a:br>
              <a:rPr lang="pl-PL" sz="2800" i="1" dirty="0"/>
            </a:br>
            <a:r>
              <a:rPr lang="pl-PL" sz="2800" i="1" dirty="0"/>
              <a:t>           niebo (przestrzeń) i ziemię (materię)</a:t>
            </a:r>
          </a:p>
        </p:txBody>
      </p:sp>
    </p:spTree>
    <p:extLst>
      <p:ext uri="{BB962C8B-B14F-4D97-AF65-F5344CB8AC3E}">
        <p14:creationId xmlns:p14="http://schemas.microsoft.com/office/powerpoint/2010/main" val="2360131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rostokąt 56"/>
          <p:cNvSpPr>
            <a:spLocks/>
          </p:cNvSpPr>
          <p:nvPr/>
        </p:nvSpPr>
        <p:spPr>
          <a:xfrm>
            <a:off x="71563" y="230588"/>
            <a:ext cx="9970934" cy="656777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Owal 47"/>
          <p:cNvSpPr/>
          <p:nvPr/>
        </p:nvSpPr>
        <p:spPr>
          <a:xfrm>
            <a:off x="6062085" y="370781"/>
            <a:ext cx="3643656" cy="3518932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254000" dir="18900000" algn="bl" rotWithShape="0">
              <a:srgbClr val="FFFF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100" dirty="0"/>
          </a:p>
        </p:txBody>
      </p:sp>
      <p:sp>
        <p:nvSpPr>
          <p:cNvPr id="49" name="PoleTekstowe 48"/>
          <p:cNvSpPr txBox="1"/>
          <p:nvPr/>
        </p:nvSpPr>
        <p:spPr>
          <a:xfrm>
            <a:off x="6598015" y="741138"/>
            <a:ext cx="2571793" cy="80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l-PL" sz="3600" dirty="0">
                <a:solidFill>
                  <a:srgbClr val="A9920F"/>
                </a:solidFill>
              </a:rPr>
              <a:t>Bóg</a:t>
            </a:r>
            <a:endParaRPr lang="pl-PL" sz="1600" dirty="0">
              <a:solidFill>
                <a:srgbClr val="A9920F"/>
              </a:solidFill>
            </a:endParaRPr>
          </a:p>
        </p:txBody>
      </p:sp>
      <p:sp>
        <p:nvSpPr>
          <p:cNvPr id="45" name="Zaokrąglony prostokąt 44"/>
          <p:cNvSpPr/>
          <p:nvPr/>
        </p:nvSpPr>
        <p:spPr>
          <a:xfrm>
            <a:off x="214685" y="1645920"/>
            <a:ext cx="9190396" cy="5035814"/>
          </a:xfrm>
          <a:prstGeom prst="roundRect">
            <a:avLst>
              <a:gd name="adj" fmla="val 7703"/>
            </a:avLst>
          </a:prstGeom>
          <a:solidFill>
            <a:srgbClr val="FAFAF0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9920F"/>
              </a:solidFill>
            </a:endParaRPr>
          </a:p>
        </p:txBody>
      </p:sp>
      <p:sp>
        <p:nvSpPr>
          <p:cNvPr id="42" name="Zaokrąglony prostokąt 41"/>
          <p:cNvSpPr/>
          <p:nvPr/>
        </p:nvSpPr>
        <p:spPr>
          <a:xfrm>
            <a:off x="338114" y="2480807"/>
            <a:ext cx="7457288" cy="4048528"/>
          </a:xfrm>
          <a:prstGeom prst="roundRect">
            <a:avLst>
              <a:gd name="adj" fmla="val 7703"/>
            </a:avLst>
          </a:prstGeom>
          <a:solidFill>
            <a:srgbClr val="D4E3FC"/>
          </a:solidFill>
          <a:ln>
            <a:solidFill>
              <a:srgbClr val="8EB3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PoleTekstowe 43"/>
          <p:cNvSpPr txBox="1"/>
          <p:nvPr/>
        </p:nvSpPr>
        <p:spPr>
          <a:xfrm>
            <a:off x="261673" y="2645485"/>
            <a:ext cx="2248357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l-PL" sz="2000" dirty="0">
                <a:solidFill>
                  <a:srgbClr val="3E68B2"/>
                </a:solidFill>
              </a:rPr>
              <a:t>Ziemia </a:t>
            </a:r>
            <a:r>
              <a:rPr lang="pl-PL" sz="2000">
                <a:solidFill>
                  <a:srgbClr val="3E68B2"/>
                </a:solidFill>
              </a:rPr>
              <a:t>(materia)</a:t>
            </a:r>
            <a:endParaRPr lang="pl-PL" sz="2000" dirty="0">
              <a:solidFill>
                <a:srgbClr val="3E68B2"/>
              </a:solidFill>
            </a:endParaRPr>
          </a:p>
        </p:txBody>
      </p:sp>
      <p:sp>
        <p:nvSpPr>
          <p:cNvPr id="46" name="PoleTekstowe 45"/>
          <p:cNvSpPr txBox="1"/>
          <p:nvPr/>
        </p:nvSpPr>
        <p:spPr>
          <a:xfrm>
            <a:off x="214685" y="1810598"/>
            <a:ext cx="2248357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l-PL" sz="2000" dirty="0">
                <a:solidFill>
                  <a:srgbClr val="A9920F"/>
                </a:solidFill>
              </a:rPr>
              <a:t>Niebo (przestrzeń)</a:t>
            </a:r>
            <a:endParaRPr lang="pl-PL" sz="2000" dirty="0">
              <a:solidFill>
                <a:srgbClr val="3E68B2"/>
              </a:solidFill>
            </a:endParaRPr>
          </a:p>
        </p:txBody>
      </p:sp>
      <p:sp>
        <p:nvSpPr>
          <p:cNvPr id="38" name="PoleTekstowe 37"/>
          <p:cNvSpPr txBox="1"/>
          <p:nvPr/>
        </p:nvSpPr>
        <p:spPr>
          <a:xfrm>
            <a:off x="182881" y="242561"/>
            <a:ext cx="7315201" cy="136536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pl-PL" sz="2800" i="1" dirty="0"/>
              <a:t>Na początku (czas) </a:t>
            </a:r>
            <a:br>
              <a:rPr lang="pl-PL" sz="2800" i="1" dirty="0"/>
            </a:br>
            <a:r>
              <a:rPr lang="pl-PL" sz="2800" i="1" dirty="0"/>
              <a:t>     Bóg stworzył</a:t>
            </a:r>
            <a:br>
              <a:rPr lang="pl-PL" sz="2800" i="1" dirty="0"/>
            </a:br>
            <a:r>
              <a:rPr lang="pl-PL" sz="2800" i="1" dirty="0"/>
              <a:t>           niebo (przestrzeń) i ziemię (materię)</a:t>
            </a:r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76FB7D79-AAD3-B141-BFF2-CEBAD8C17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2695" y="4288611"/>
            <a:ext cx="894736" cy="894736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id="{3C028685-819F-DD4F-A490-E71EC80B55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01390" y="2713203"/>
            <a:ext cx="1087616" cy="1087616"/>
          </a:xfrm>
          <a:prstGeom prst="rect">
            <a:avLst/>
          </a:prstGeom>
        </p:spPr>
      </p:pic>
      <p:pic>
        <p:nvPicPr>
          <p:cNvPr id="12" name="Grafika 11">
            <a:extLst>
              <a:ext uri="{FF2B5EF4-FFF2-40B4-BE49-F238E27FC236}">
                <a16:creationId xmlns:a16="http://schemas.microsoft.com/office/drawing/2014/main" id="{C9037C31-62B7-184C-8124-C44312E408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6194" y="3406448"/>
            <a:ext cx="908808" cy="908808"/>
          </a:xfrm>
          <a:prstGeom prst="rect">
            <a:avLst/>
          </a:prstGeom>
        </p:spPr>
      </p:pic>
      <p:pic>
        <p:nvPicPr>
          <p:cNvPr id="13" name="Grafika 12">
            <a:extLst>
              <a:ext uri="{FF2B5EF4-FFF2-40B4-BE49-F238E27FC236}">
                <a16:creationId xmlns:a16="http://schemas.microsoft.com/office/drawing/2014/main" id="{27874CCD-21F1-2C4F-B4AA-F4C261D72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1088" y="3595170"/>
            <a:ext cx="1030771" cy="1030771"/>
          </a:xfrm>
          <a:prstGeom prst="rect">
            <a:avLst/>
          </a:prstGeom>
        </p:spPr>
      </p:pic>
      <p:pic>
        <p:nvPicPr>
          <p:cNvPr id="3" name="Grafika 2">
            <a:extLst>
              <a:ext uri="{FF2B5EF4-FFF2-40B4-BE49-F238E27FC236}">
                <a16:creationId xmlns:a16="http://schemas.microsoft.com/office/drawing/2014/main" id="{EE55F3EC-39D4-9843-8A97-1E0DB2CF49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43368" y="4927903"/>
            <a:ext cx="832272" cy="832272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B8082F9E-AA4D-0A4A-8353-772F39140D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01001" y="2821237"/>
            <a:ext cx="624416" cy="624416"/>
          </a:xfrm>
          <a:prstGeom prst="rect">
            <a:avLst/>
          </a:prstGeom>
        </p:spPr>
      </p:pic>
      <p:pic>
        <p:nvPicPr>
          <p:cNvPr id="20" name="Grafika 19">
            <a:extLst>
              <a:ext uri="{FF2B5EF4-FFF2-40B4-BE49-F238E27FC236}">
                <a16:creationId xmlns:a16="http://schemas.microsoft.com/office/drawing/2014/main" id="{A544F99A-928E-3140-B4DE-9CEEB6A322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664736" y="3717804"/>
            <a:ext cx="392752" cy="392752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F281D6E9-FAF6-1141-A856-A8A998AC38E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428311" y="2733628"/>
            <a:ext cx="523383" cy="523383"/>
          </a:xfrm>
          <a:prstGeom prst="rect">
            <a:avLst/>
          </a:prstGeom>
        </p:spPr>
      </p:pic>
      <p:pic>
        <p:nvPicPr>
          <p:cNvPr id="15" name="Grafika 14">
            <a:extLst>
              <a:ext uri="{FF2B5EF4-FFF2-40B4-BE49-F238E27FC236}">
                <a16:creationId xmlns:a16="http://schemas.microsoft.com/office/drawing/2014/main" id="{B6D6E43B-9A3A-1342-910F-EB53028A51A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134947" y="5529810"/>
            <a:ext cx="527820" cy="527820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id="{CF6D1B40-DFEA-8C4A-9833-11F55C08659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287348" y="6018234"/>
            <a:ext cx="351387" cy="351387"/>
          </a:xfrm>
          <a:prstGeom prst="rect">
            <a:avLst/>
          </a:prstGeom>
        </p:spPr>
      </p:pic>
      <p:pic>
        <p:nvPicPr>
          <p:cNvPr id="19" name="Grafika 18">
            <a:extLst>
              <a:ext uri="{FF2B5EF4-FFF2-40B4-BE49-F238E27FC236}">
                <a16:creationId xmlns:a16="http://schemas.microsoft.com/office/drawing/2014/main" id="{51ECB26C-3C11-8E42-8CEE-F1706BABC81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951254" y="5064000"/>
            <a:ext cx="621663" cy="621663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8FA0AD74-F101-D349-ADCC-217041A6C38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942088" y="5331417"/>
            <a:ext cx="751606" cy="934810"/>
          </a:xfrm>
          <a:prstGeom prst="rect">
            <a:avLst/>
          </a:prstGeom>
        </p:spPr>
      </p:pic>
      <p:sp>
        <p:nvSpPr>
          <p:cNvPr id="22" name="Owal 21">
            <a:extLst>
              <a:ext uri="{FF2B5EF4-FFF2-40B4-BE49-F238E27FC236}">
                <a16:creationId xmlns:a16="http://schemas.microsoft.com/office/drawing/2014/main" id="{E194C241-E689-1246-B9F6-E51B8F4B2722}"/>
              </a:ext>
            </a:extLst>
          </p:cNvPr>
          <p:cNvSpPr/>
          <p:nvPr/>
        </p:nvSpPr>
        <p:spPr>
          <a:xfrm>
            <a:off x="8702310" y="4409637"/>
            <a:ext cx="653861" cy="65386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accent4">
                    <a:lumMod val="50000"/>
                  </a:schemeClr>
                </a:solidFill>
              </a:rPr>
              <a:t>S1</a:t>
            </a: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1512BD61-0E07-DE46-9938-3F3AFC42AC44}"/>
              </a:ext>
            </a:extLst>
          </p:cNvPr>
          <p:cNvSpPr/>
          <p:nvPr/>
        </p:nvSpPr>
        <p:spPr>
          <a:xfrm>
            <a:off x="8326185" y="3717804"/>
            <a:ext cx="653861" cy="65386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accent4">
                    <a:lumMod val="50000"/>
                  </a:schemeClr>
                </a:solidFill>
              </a:rPr>
              <a:t>S</a:t>
            </a:r>
            <a:r>
              <a:rPr lang="pl-PL" b="1" baseline="-25000" dirty="0">
                <a:solidFill>
                  <a:schemeClr val="accent4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24" name="Owal 23">
            <a:extLst>
              <a:ext uri="{FF2B5EF4-FFF2-40B4-BE49-F238E27FC236}">
                <a16:creationId xmlns:a16="http://schemas.microsoft.com/office/drawing/2014/main" id="{125C4E95-089C-9E4A-B68A-26B52C7374E5}"/>
              </a:ext>
            </a:extLst>
          </p:cNvPr>
          <p:cNvSpPr/>
          <p:nvPr/>
        </p:nvSpPr>
        <p:spPr>
          <a:xfrm>
            <a:off x="8147250" y="4856416"/>
            <a:ext cx="653861" cy="65386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accent4">
                    <a:lumMod val="50000"/>
                  </a:schemeClr>
                </a:solidFill>
              </a:rPr>
              <a:t>S</a:t>
            </a:r>
            <a:r>
              <a:rPr lang="pl-PL" b="1" baseline="-25000" dirty="0">
                <a:solidFill>
                  <a:schemeClr val="accent4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25" name="Owal 24">
            <a:extLst>
              <a:ext uri="{FF2B5EF4-FFF2-40B4-BE49-F238E27FC236}">
                <a16:creationId xmlns:a16="http://schemas.microsoft.com/office/drawing/2014/main" id="{0CCC1040-DD5E-2E4C-B96A-7879E22D439E}"/>
              </a:ext>
            </a:extLst>
          </p:cNvPr>
          <p:cNvSpPr/>
          <p:nvPr/>
        </p:nvSpPr>
        <p:spPr>
          <a:xfrm>
            <a:off x="8752871" y="5540066"/>
            <a:ext cx="653861" cy="65386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accent4">
                    <a:lumMod val="50000"/>
                  </a:schemeClr>
                </a:solidFill>
              </a:rPr>
              <a:t>S</a:t>
            </a:r>
            <a:r>
              <a:rPr lang="pl-PL" b="1" baseline="-25000" dirty="0">
                <a:solidFill>
                  <a:schemeClr val="accent4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586668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rostokąt 56"/>
          <p:cNvSpPr>
            <a:spLocks/>
          </p:cNvSpPr>
          <p:nvPr/>
        </p:nvSpPr>
        <p:spPr>
          <a:xfrm>
            <a:off x="71563" y="230588"/>
            <a:ext cx="9970934" cy="656777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Owal 47"/>
          <p:cNvSpPr/>
          <p:nvPr/>
        </p:nvSpPr>
        <p:spPr>
          <a:xfrm>
            <a:off x="6062085" y="370781"/>
            <a:ext cx="3643656" cy="3518932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254000" dir="18900000" algn="bl" rotWithShape="0">
              <a:srgbClr val="FFFF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100" dirty="0"/>
          </a:p>
        </p:txBody>
      </p:sp>
      <p:sp>
        <p:nvSpPr>
          <p:cNvPr id="49" name="PoleTekstowe 48"/>
          <p:cNvSpPr txBox="1"/>
          <p:nvPr/>
        </p:nvSpPr>
        <p:spPr>
          <a:xfrm>
            <a:off x="6598015" y="741138"/>
            <a:ext cx="2571793" cy="80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l-PL" sz="3600">
                <a:solidFill>
                  <a:srgbClr val="A9920F"/>
                </a:solidFill>
              </a:rPr>
              <a:t>Bóg</a:t>
            </a:r>
            <a:endParaRPr lang="pl-PL" sz="1600" dirty="0">
              <a:solidFill>
                <a:srgbClr val="A9920F"/>
              </a:solidFill>
            </a:endParaRPr>
          </a:p>
        </p:txBody>
      </p:sp>
      <p:sp>
        <p:nvSpPr>
          <p:cNvPr id="45" name="Zaokrąglony prostokąt 44"/>
          <p:cNvSpPr/>
          <p:nvPr/>
        </p:nvSpPr>
        <p:spPr>
          <a:xfrm>
            <a:off x="214685" y="1645920"/>
            <a:ext cx="9190396" cy="5035814"/>
          </a:xfrm>
          <a:prstGeom prst="roundRect">
            <a:avLst>
              <a:gd name="adj" fmla="val 7703"/>
            </a:avLst>
          </a:prstGeom>
          <a:solidFill>
            <a:srgbClr val="FAFAF0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9920F"/>
              </a:solidFill>
            </a:endParaRPr>
          </a:p>
        </p:txBody>
      </p:sp>
      <p:sp>
        <p:nvSpPr>
          <p:cNvPr id="42" name="Zaokrąglony prostokąt 41"/>
          <p:cNvSpPr/>
          <p:nvPr/>
        </p:nvSpPr>
        <p:spPr>
          <a:xfrm>
            <a:off x="338114" y="2480807"/>
            <a:ext cx="7457288" cy="4048528"/>
          </a:xfrm>
          <a:prstGeom prst="roundRect">
            <a:avLst>
              <a:gd name="adj" fmla="val 7703"/>
            </a:avLst>
          </a:prstGeom>
          <a:solidFill>
            <a:srgbClr val="D4E3FC"/>
          </a:solidFill>
          <a:ln>
            <a:solidFill>
              <a:srgbClr val="8EB3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2"/>
          <p:cNvGrpSpPr/>
          <p:nvPr/>
        </p:nvGrpSpPr>
        <p:grpSpPr>
          <a:xfrm>
            <a:off x="501095" y="4096325"/>
            <a:ext cx="2272309" cy="2272309"/>
            <a:chOff x="1490207" y="639115"/>
            <a:chExt cx="5511935" cy="5511935"/>
          </a:xfrm>
        </p:grpSpPr>
        <p:sp>
          <p:nvSpPr>
            <p:cNvPr id="10" name="Owal 9"/>
            <p:cNvSpPr/>
            <p:nvPr/>
          </p:nvSpPr>
          <p:spPr>
            <a:xfrm>
              <a:off x="1490207" y="639115"/>
              <a:ext cx="5511935" cy="5511935"/>
            </a:xfrm>
            <a:prstGeom prst="ellipse">
              <a:avLst/>
            </a:prstGeom>
            <a:solidFill>
              <a:srgbClr val="FCDEF5"/>
            </a:solidFill>
            <a:ln>
              <a:solidFill>
                <a:srgbClr val="DD73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pl-PL" sz="1100" dirty="0">
                <a:solidFill>
                  <a:schemeClr val="tx1"/>
                </a:solidFill>
              </a:endParaRPr>
            </a:p>
          </p:txBody>
        </p:sp>
        <p:sp>
          <p:nvSpPr>
            <p:cNvPr id="11" name="PoleTekstowe 10"/>
            <p:cNvSpPr txBox="1"/>
            <p:nvPr/>
          </p:nvSpPr>
          <p:spPr>
            <a:xfrm>
              <a:off x="3526583" y="755883"/>
              <a:ext cx="1439186" cy="773613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1600" dirty="0">
                  <a:solidFill>
                    <a:srgbClr val="852B75"/>
                  </a:solidFill>
                </a:rPr>
                <a:t>Ciało</a:t>
              </a:r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2950274" y="4096324"/>
            <a:ext cx="2272309" cy="2272309"/>
            <a:chOff x="1490207" y="639115"/>
            <a:chExt cx="5511935" cy="5511935"/>
          </a:xfrm>
        </p:grpSpPr>
        <p:grpSp>
          <p:nvGrpSpPr>
            <p:cNvPr id="13" name="Grupa 12"/>
            <p:cNvGrpSpPr/>
            <p:nvPr/>
          </p:nvGrpSpPr>
          <p:grpSpPr>
            <a:xfrm>
              <a:off x="1490207" y="639115"/>
              <a:ext cx="5511935" cy="5511935"/>
              <a:chOff x="1490207" y="639115"/>
              <a:chExt cx="5511935" cy="5511935"/>
            </a:xfrm>
          </p:grpSpPr>
          <p:sp>
            <p:nvSpPr>
              <p:cNvPr id="20" name="Owal 19"/>
              <p:cNvSpPr/>
              <p:nvPr/>
            </p:nvSpPr>
            <p:spPr>
              <a:xfrm>
                <a:off x="1490207" y="639115"/>
                <a:ext cx="5511935" cy="5511935"/>
              </a:xfrm>
              <a:prstGeom prst="ellipse">
                <a:avLst/>
              </a:prstGeom>
              <a:solidFill>
                <a:srgbClr val="FCDEF5"/>
              </a:solidFill>
              <a:ln>
                <a:solidFill>
                  <a:srgbClr val="DD73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pl-PL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PoleTekstowe 20"/>
              <p:cNvSpPr txBox="1"/>
              <p:nvPr/>
            </p:nvSpPr>
            <p:spPr>
              <a:xfrm>
                <a:off x="3526583" y="755883"/>
                <a:ext cx="1439186" cy="773613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pl-PL" sz="1600" dirty="0">
                    <a:solidFill>
                      <a:srgbClr val="852B75"/>
                    </a:solidFill>
                  </a:rPr>
                  <a:t>Ciało</a:t>
                </a:r>
              </a:p>
            </p:txBody>
          </p:sp>
        </p:grpSp>
        <p:grpSp>
          <p:nvGrpSpPr>
            <p:cNvPr id="14" name="Grupa 13"/>
            <p:cNvGrpSpPr/>
            <p:nvPr/>
          </p:nvGrpSpPr>
          <p:grpSpPr>
            <a:xfrm>
              <a:off x="2293882" y="1474075"/>
              <a:ext cx="3904593" cy="3904593"/>
              <a:chOff x="2293882" y="1474075"/>
              <a:chExt cx="3904593" cy="3904593"/>
            </a:xfrm>
          </p:grpSpPr>
          <p:sp>
            <p:nvSpPr>
              <p:cNvPr id="18" name="Owal 17"/>
              <p:cNvSpPr/>
              <p:nvPr/>
            </p:nvSpPr>
            <p:spPr>
              <a:xfrm>
                <a:off x="2293882" y="1474075"/>
                <a:ext cx="3904593" cy="3904593"/>
              </a:xfrm>
              <a:prstGeom prst="ellipse">
                <a:avLst/>
              </a:prstGeom>
              <a:solidFill>
                <a:srgbClr val="D5FFD4"/>
              </a:solidFill>
              <a:ln>
                <a:solidFill>
                  <a:srgbClr val="99D1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endParaRPr lang="pl-PL" sz="1100"/>
              </a:p>
            </p:txBody>
          </p:sp>
          <p:sp>
            <p:nvSpPr>
              <p:cNvPr id="19" name="PoleTekstowe 18"/>
              <p:cNvSpPr txBox="1"/>
              <p:nvPr/>
            </p:nvSpPr>
            <p:spPr>
              <a:xfrm>
                <a:off x="3526585" y="1688677"/>
                <a:ext cx="1439186" cy="773613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pl-PL" sz="1600" dirty="0">
                    <a:solidFill>
                      <a:srgbClr val="009142"/>
                    </a:solidFill>
                  </a:rPr>
                  <a:t>Dusza</a:t>
                </a:r>
              </a:p>
            </p:txBody>
          </p:sp>
        </p:grpSp>
      </p:grpSp>
      <p:grpSp>
        <p:nvGrpSpPr>
          <p:cNvPr id="22" name="Grupa 21"/>
          <p:cNvGrpSpPr/>
          <p:nvPr/>
        </p:nvGrpSpPr>
        <p:grpSpPr>
          <a:xfrm>
            <a:off x="5399453" y="4096323"/>
            <a:ext cx="2272309" cy="2272309"/>
            <a:chOff x="1490207" y="639115"/>
            <a:chExt cx="5511935" cy="5511935"/>
          </a:xfrm>
        </p:grpSpPr>
        <p:grpSp>
          <p:nvGrpSpPr>
            <p:cNvPr id="23" name="Grupa 22"/>
            <p:cNvGrpSpPr/>
            <p:nvPr/>
          </p:nvGrpSpPr>
          <p:grpSpPr>
            <a:xfrm>
              <a:off x="1490207" y="639115"/>
              <a:ext cx="5511935" cy="5511935"/>
              <a:chOff x="1490207" y="639115"/>
              <a:chExt cx="5511935" cy="5511935"/>
            </a:xfrm>
          </p:grpSpPr>
          <p:sp>
            <p:nvSpPr>
              <p:cNvPr id="30" name="Owal 29"/>
              <p:cNvSpPr/>
              <p:nvPr/>
            </p:nvSpPr>
            <p:spPr>
              <a:xfrm>
                <a:off x="1490207" y="639115"/>
                <a:ext cx="5511935" cy="5511935"/>
              </a:xfrm>
              <a:prstGeom prst="ellipse">
                <a:avLst/>
              </a:prstGeom>
              <a:solidFill>
                <a:srgbClr val="FCDEF5"/>
              </a:solidFill>
              <a:ln>
                <a:solidFill>
                  <a:srgbClr val="DD73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pl-PL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PoleTekstowe 30"/>
              <p:cNvSpPr txBox="1"/>
              <p:nvPr/>
            </p:nvSpPr>
            <p:spPr>
              <a:xfrm>
                <a:off x="3526583" y="755883"/>
                <a:ext cx="1439186" cy="773613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pl-PL" sz="1600" dirty="0">
                    <a:solidFill>
                      <a:srgbClr val="852B75"/>
                    </a:solidFill>
                  </a:rPr>
                  <a:t>Ciało</a:t>
                </a:r>
              </a:p>
            </p:txBody>
          </p:sp>
        </p:grpSp>
        <p:grpSp>
          <p:nvGrpSpPr>
            <p:cNvPr id="24" name="Grupa 23"/>
            <p:cNvGrpSpPr/>
            <p:nvPr/>
          </p:nvGrpSpPr>
          <p:grpSpPr>
            <a:xfrm>
              <a:off x="2293882" y="1474075"/>
              <a:ext cx="3904593" cy="3904593"/>
              <a:chOff x="2293882" y="1474075"/>
              <a:chExt cx="3904593" cy="3904593"/>
            </a:xfrm>
          </p:grpSpPr>
          <p:sp>
            <p:nvSpPr>
              <p:cNvPr id="28" name="Owal 27"/>
              <p:cNvSpPr/>
              <p:nvPr/>
            </p:nvSpPr>
            <p:spPr>
              <a:xfrm>
                <a:off x="2293882" y="1474075"/>
                <a:ext cx="3904593" cy="3904593"/>
              </a:xfrm>
              <a:prstGeom prst="ellipse">
                <a:avLst/>
              </a:prstGeom>
              <a:solidFill>
                <a:srgbClr val="D5FFD4"/>
              </a:solidFill>
              <a:ln>
                <a:solidFill>
                  <a:srgbClr val="99D1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72000" rtlCol="0" anchor="ctr"/>
              <a:lstStyle/>
              <a:p>
                <a:pPr algn="ctr"/>
                <a:endParaRPr lang="pl-PL" sz="1100"/>
              </a:p>
            </p:txBody>
          </p:sp>
          <p:sp>
            <p:nvSpPr>
              <p:cNvPr id="29" name="PoleTekstowe 28"/>
              <p:cNvSpPr txBox="1"/>
              <p:nvPr/>
            </p:nvSpPr>
            <p:spPr>
              <a:xfrm>
                <a:off x="3526585" y="1688677"/>
                <a:ext cx="1439186" cy="773613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pl-PL" sz="1600" dirty="0">
                    <a:solidFill>
                      <a:srgbClr val="009142"/>
                    </a:solidFill>
                  </a:rPr>
                  <a:t>Dusza</a:t>
                </a:r>
              </a:p>
            </p:txBody>
          </p:sp>
        </p:grpSp>
        <p:grpSp>
          <p:nvGrpSpPr>
            <p:cNvPr id="25" name="Grupa 24"/>
            <p:cNvGrpSpPr/>
            <p:nvPr/>
          </p:nvGrpSpPr>
          <p:grpSpPr>
            <a:xfrm>
              <a:off x="3226675" y="2406870"/>
              <a:ext cx="2039005" cy="2039006"/>
              <a:chOff x="3226675" y="2406870"/>
              <a:chExt cx="2039005" cy="2039006"/>
            </a:xfrm>
          </p:grpSpPr>
          <p:sp>
            <p:nvSpPr>
              <p:cNvPr id="26" name="Owal 25"/>
              <p:cNvSpPr/>
              <p:nvPr/>
            </p:nvSpPr>
            <p:spPr>
              <a:xfrm>
                <a:off x="3226675" y="2406870"/>
                <a:ext cx="2039005" cy="2039006"/>
              </a:xfrm>
              <a:prstGeom prst="ellipse">
                <a:avLst/>
              </a:prstGeom>
              <a:solidFill>
                <a:srgbClr val="F8F9BC"/>
              </a:solidFill>
              <a:ln>
                <a:solidFill>
                  <a:srgbClr val="BBAD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100" dirty="0"/>
              </a:p>
            </p:txBody>
          </p:sp>
          <p:sp>
            <p:nvSpPr>
              <p:cNvPr id="27" name="PoleTekstowe 26"/>
              <p:cNvSpPr txBox="1"/>
              <p:nvPr/>
            </p:nvSpPr>
            <p:spPr>
              <a:xfrm>
                <a:off x="3526583" y="2621469"/>
                <a:ext cx="1439186" cy="773613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pl-PL" sz="1600" dirty="0">
                    <a:solidFill>
                      <a:srgbClr val="A9920F"/>
                    </a:solidFill>
                  </a:rPr>
                  <a:t>Duch</a:t>
                </a:r>
              </a:p>
            </p:txBody>
          </p:sp>
        </p:grpSp>
      </p:grpSp>
      <p:grpSp>
        <p:nvGrpSpPr>
          <p:cNvPr id="43" name="Grupa 42"/>
          <p:cNvGrpSpPr/>
          <p:nvPr/>
        </p:nvGrpSpPr>
        <p:grpSpPr>
          <a:xfrm>
            <a:off x="7954705" y="5073092"/>
            <a:ext cx="1295540" cy="1295540"/>
            <a:chOff x="8564496" y="4825083"/>
            <a:chExt cx="840585" cy="840585"/>
          </a:xfrm>
        </p:grpSpPr>
        <p:sp>
          <p:nvSpPr>
            <p:cNvPr id="36" name="Owal 35"/>
            <p:cNvSpPr/>
            <p:nvPr/>
          </p:nvSpPr>
          <p:spPr>
            <a:xfrm>
              <a:off x="8564496" y="4825083"/>
              <a:ext cx="840585" cy="840585"/>
            </a:xfrm>
            <a:prstGeom prst="ellipse">
              <a:avLst/>
            </a:prstGeom>
            <a:solidFill>
              <a:srgbClr val="F8F9BC"/>
            </a:solidFill>
            <a:ln>
              <a:solidFill>
                <a:srgbClr val="BBAD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7" name="PoleTekstowe 36"/>
            <p:cNvSpPr txBox="1"/>
            <p:nvPr/>
          </p:nvSpPr>
          <p:spPr>
            <a:xfrm>
              <a:off x="8688134" y="4913552"/>
              <a:ext cx="593308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1600" dirty="0">
                  <a:solidFill>
                    <a:srgbClr val="A9920F"/>
                  </a:solidFill>
                </a:rPr>
                <a:t>Duch</a:t>
              </a:r>
            </a:p>
          </p:txBody>
        </p:sp>
      </p:grpSp>
      <p:sp>
        <p:nvSpPr>
          <p:cNvPr id="44" name="PoleTekstowe 43"/>
          <p:cNvSpPr txBox="1"/>
          <p:nvPr/>
        </p:nvSpPr>
        <p:spPr>
          <a:xfrm>
            <a:off x="261673" y="2645485"/>
            <a:ext cx="2248357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l-PL" sz="2000" dirty="0">
                <a:solidFill>
                  <a:srgbClr val="3E68B2"/>
                </a:solidFill>
              </a:rPr>
              <a:t>Ziemia </a:t>
            </a:r>
            <a:r>
              <a:rPr lang="pl-PL" sz="2000">
                <a:solidFill>
                  <a:srgbClr val="3E68B2"/>
                </a:solidFill>
              </a:rPr>
              <a:t>(materia)</a:t>
            </a:r>
            <a:endParaRPr lang="pl-PL" sz="2000" dirty="0">
              <a:solidFill>
                <a:srgbClr val="3E68B2"/>
              </a:solidFill>
            </a:endParaRPr>
          </a:p>
        </p:txBody>
      </p:sp>
      <p:sp>
        <p:nvSpPr>
          <p:cNvPr id="46" name="PoleTekstowe 45"/>
          <p:cNvSpPr txBox="1"/>
          <p:nvPr/>
        </p:nvSpPr>
        <p:spPr>
          <a:xfrm>
            <a:off x="214685" y="1810598"/>
            <a:ext cx="2248357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l-PL" sz="2000" dirty="0">
                <a:solidFill>
                  <a:srgbClr val="A9920F"/>
                </a:solidFill>
              </a:rPr>
              <a:t>Niebo (przestrzeń)</a:t>
            </a:r>
            <a:endParaRPr lang="pl-PL" sz="2000" dirty="0">
              <a:solidFill>
                <a:srgbClr val="3E68B2"/>
              </a:solidFill>
            </a:endParaRPr>
          </a:p>
        </p:txBody>
      </p:sp>
      <p:sp>
        <p:nvSpPr>
          <p:cNvPr id="51" name="PoleTekstowe 50"/>
          <p:cNvSpPr txBox="1"/>
          <p:nvPr/>
        </p:nvSpPr>
        <p:spPr>
          <a:xfrm>
            <a:off x="513070" y="3603319"/>
            <a:ext cx="2248357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l-PL" sz="2400" i="1" dirty="0"/>
              <a:t>Rośliny</a:t>
            </a:r>
          </a:p>
        </p:txBody>
      </p:sp>
      <p:sp>
        <p:nvSpPr>
          <p:cNvPr id="53" name="PoleTekstowe 52"/>
          <p:cNvSpPr txBox="1"/>
          <p:nvPr/>
        </p:nvSpPr>
        <p:spPr>
          <a:xfrm>
            <a:off x="2962249" y="3603320"/>
            <a:ext cx="2248357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l-PL" sz="2400" i="1" dirty="0"/>
              <a:t>Zwierzęta</a:t>
            </a:r>
          </a:p>
        </p:txBody>
      </p:sp>
      <p:sp>
        <p:nvSpPr>
          <p:cNvPr id="54" name="PoleTekstowe 53"/>
          <p:cNvSpPr txBox="1"/>
          <p:nvPr/>
        </p:nvSpPr>
        <p:spPr>
          <a:xfrm>
            <a:off x="5409051" y="3602887"/>
            <a:ext cx="2248357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l-PL" sz="2400" i="1" dirty="0"/>
              <a:t>Ludzie</a:t>
            </a:r>
          </a:p>
        </p:txBody>
      </p:sp>
      <p:sp>
        <p:nvSpPr>
          <p:cNvPr id="55" name="PoleTekstowe 54"/>
          <p:cNvSpPr txBox="1"/>
          <p:nvPr/>
        </p:nvSpPr>
        <p:spPr>
          <a:xfrm>
            <a:off x="7475211" y="4576995"/>
            <a:ext cx="2248357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l-PL" sz="2400" i="1"/>
              <a:t>Duchy</a:t>
            </a:r>
            <a:endParaRPr lang="pl-PL" sz="2400" i="1" dirty="0"/>
          </a:p>
        </p:txBody>
      </p:sp>
      <p:sp>
        <p:nvSpPr>
          <p:cNvPr id="56" name="PoleTekstowe 55"/>
          <p:cNvSpPr txBox="1"/>
          <p:nvPr/>
        </p:nvSpPr>
        <p:spPr>
          <a:xfrm>
            <a:off x="310100" y="465189"/>
            <a:ext cx="6909683" cy="93447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pl-PL" sz="2800" i="1" dirty="0"/>
              <a:t>Rzeczywistość </a:t>
            </a:r>
            <a:r>
              <a:rPr lang="pl-PL" sz="2800" i="1"/>
              <a:t>jako </a:t>
            </a:r>
            <a:br>
              <a:rPr lang="pl-PL" sz="2800" i="1"/>
            </a:br>
            <a:r>
              <a:rPr lang="pl-PL" sz="2800" i="1"/>
              <a:t>	wszystko </a:t>
            </a:r>
            <a:r>
              <a:rPr lang="pl-PL" sz="2800" i="1" dirty="0"/>
              <a:t>wszędzie i zawsze.</a:t>
            </a:r>
          </a:p>
        </p:txBody>
      </p:sp>
    </p:spTree>
    <p:extLst>
      <p:ext uri="{BB962C8B-B14F-4D97-AF65-F5344CB8AC3E}">
        <p14:creationId xmlns:p14="http://schemas.microsoft.com/office/powerpoint/2010/main" val="272559313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BA1A62-E922-174D-8197-52664B75F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l-PL" b="1" dirty="0"/>
              <a:t>Dobro</a:t>
            </a: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375D66C-C51C-B748-9D22-636DD6508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Dobro</a:t>
            </a:r>
            <a:r>
              <a:rPr lang="pl-PL" dirty="0"/>
              <a:t> to stan rzeczy w jakim Bóg chce aby się one znajdowały.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50447309-5080-3840-9B97-A5F8525BF4E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24829" y="4001294"/>
            <a:ext cx="10095571" cy="2240583"/>
          </a:xfrm>
        </p:spPr>
        <p:txBody>
          <a:bodyPr/>
          <a:lstStyle/>
          <a:p>
            <a:r>
              <a:rPr lang="pl-PL" dirty="0"/>
              <a:t>To kluczowe pojęcie do </a:t>
            </a:r>
            <a:r>
              <a:rPr lang="pl-PL" u="sng" dirty="0"/>
              <a:t>wszelkich</a:t>
            </a:r>
            <a:r>
              <a:rPr lang="pl-PL" dirty="0"/>
              <a:t> rozważań moralnych.</a:t>
            </a:r>
          </a:p>
          <a:p>
            <a:r>
              <a:rPr lang="pl-PL" dirty="0"/>
              <a:t>Pojęcie to, a właściwie jego brak to wielki problem ateistów, choć starają się o tym nie mówić.</a:t>
            </a:r>
          </a:p>
        </p:txBody>
      </p:sp>
    </p:spTree>
    <p:extLst>
      <p:ext uri="{BB962C8B-B14F-4D97-AF65-F5344CB8AC3E}">
        <p14:creationId xmlns:p14="http://schemas.microsoft.com/office/powerpoint/2010/main" val="175047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1D211C-82A6-4E4A-8ED6-1E204D400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C3F97D-AAAD-D742-918E-0D0BCF9C5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Dobro to …</a:t>
            </a:r>
          </a:p>
        </p:txBody>
      </p:sp>
    </p:spTree>
    <p:extLst>
      <p:ext uri="{BB962C8B-B14F-4D97-AF65-F5344CB8AC3E}">
        <p14:creationId xmlns:p14="http://schemas.microsoft.com/office/powerpoint/2010/main" val="274634802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4262</TotalTime>
  <Words>7483</Words>
  <Application>Microsoft Macintosh PowerPoint</Application>
  <PresentationFormat>Panoramiczny</PresentationFormat>
  <Paragraphs>754</Paragraphs>
  <Slides>94</Slides>
  <Notes>12</Notes>
  <HiddenSlides>1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94</vt:i4>
      </vt:variant>
    </vt:vector>
  </HeadingPairs>
  <TitlesOfParts>
    <vt:vector size="101" baseType="lpstr">
      <vt:lpstr>Arial</vt:lpstr>
      <vt:lpstr>Calibri</vt:lpstr>
      <vt:lpstr>Calibri Light</vt:lpstr>
      <vt:lpstr>Mangal</vt:lpstr>
      <vt:lpstr>Times</vt:lpstr>
      <vt:lpstr>Wingdings</vt:lpstr>
      <vt:lpstr>Motyw pakietu Office</vt:lpstr>
      <vt:lpstr>Materiał do studiowania Księgi Hioba</vt:lpstr>
      <vt:lpstr>Plan zajęć, Kozińce 4-6 listopada ’2022 takie coś na zaproszeniu jest OK, praktyka jest inna</vt:lpstr>
      <vt:lpstr>Układ sesji – do wykorzystania</vt:lpstr>
      <vt:lpstr>Prezentacja programu PowerPoint</vt:lpstr>
      <vt:lpstr>Plan posiłków</vt:lpstr>
      <vt:lpstr>Prezentacja programu PowerPoint</vt:lpstr>
      <vt:lpstr>Struktura Księgi Hioba</vt:lpstr>
      <vt:lpstr>Płatność</vt:lpstr>
      <vt:lpstr>Historia tego materiału</vt:lpstr>
      <vt:lpstr>Wstęp do pracy nad  Księgą Hioba</vt:lpstr>
      <vt:lpstr>Do każdego kawałka zadajemy pytania</vt:lpstr>
      <vt:lpstr>Trzy moje ścieżki przejścia przez Księgę Hioba</vt:lpstr>
      <vt:lpstr>Struktura ks. Hioba wg Wojtka (’2021)</vt:lpstr>
      <vt:lpstr>Osoby dramatu</vt:lpstr>
      <vt:lpstr>Info o Księdze Hioba</vt:lpstr>
      <vt:lpstr>Uwagi do uwzględnienia</vt:lpstr>
      <vt:lpstr>O mądrości - 28</vt:lpstr>
      <vt:lpstr>O mądrości</vt:lpstr>
      <vt:lpstr>O mądrości</vt:lpstr>
      <vt:lpstr>Ćwiczenie: co zrobić z Elihu? - 32-37</vt:lpstr>
      <vt:lpstr>Ćwiczenie</vt:lpstr>
      <vt:lpstr>Nasze decyzje o tym czy „Elihu jest od Boga”</vt:lpstr>
      <vt:lpstr>Nasze decyzje o tym czy „Elihu jest od Boga”</vt:lpstr>
      <vt:lpstr>Objawienie się Boga - 38-41</vt:lpstr>
      <vt:lpstr>Notatki o objawianiu się Boga</vt:lpstr>
      <vt:lpstr>Przemiana Hioba</vt:lpstr>
      <vt:lpstr>Kim jest Hiob?</vt:lpstr>
      <vt:lpstr>Coś o Bogu, Kim jest Bóg</vt:lpstr>
      <vt:lpstr>Zabawa w słowa</vt:lpstr>
      <vt:lpstr>Co fajnego było w życiu Hioba wg. rozdziału 29</vt:lpstr>
      <vt:lpstr>Co się zmieniło w życiu Hioba i boli wg. 30 </vt:lpstr>
      <vt:lpstr>Ale Hiob uważa, że postępował OK wg 31 </vt:lpstr>
      <vt:lpstr>Coś o szatanie</vt:lpstr>
      <vt:lpstr>Ile potrzeba przeczytać aby to złapać?</vt:lpstr>
      <vt:lpstr>Proces główny – przemiana Hioba</vt:lpstr>
      <vt:lpstr>Rozdział 1, wersy 1-5 – kim był Hiob?</vt:lpstr>
      <vt:lpstr>Jakim człowiekiem był Hiob?</vt:lpstr>
      <vt:lpstr>Jakim człowiekiem był Hiob?</vt:lpstr>
      <vt:lpstr>Jakim człowiekiem był Hiob?</vt:lpstr>
      <vt:lpstr>Zabawa w słowa</vt:lpstr>
      <vt:lpstr>Prezentacja programu PowerPoint</vt:lpstr>
      <vt:lpstr>Rozdział 42, wersy od 1-6 </vt:lpstr>
      <vt:lpstr>Przemiana Hioba</vt:lpstr>
      <vt:lpstr>Przemiana Hioba</vt:lpstr>
      <vt:lpstr>Przemiana Hioba</vt:lpstr>
      <vt:lpstr>Dogmat (Rz8:28)</vt:lpstr>
      <vt:lpstr>Rz 8:28 i dość istotna różnica w tłumaczeniu</vt:lpstr>
      <vt:lpstr>Dyskusja</vt:lpstr>
      <vt:lpstr>Biznes Hioba</vt:lpstr>
      <vt:lpstr>Rozdział 1, wersy 1-5</vt:lpstr>
      <vt:lpstr>Co miał Hiob na początku (aktywa)</vt:lpstr>
      <vt:lpstr>Rozdział 1, wersy 6-12</vt:lpstr>
      <vt:lpstr>Rozdział 1, wersy 13-19</vt:lpstr>
      <vt:lpstr>Rozdział 1, wersy od 20</vt:lpstr>
      <vt:lpstr>Co miał Hiob na początku (aktywa)</vt:lpstr>
      <vt:lpstr>Co miał Hiob na początku  (aktywa+zarząd)</vt:lpstr>
      <vt:lpstr>Rozdział 2, wersy 1-6</vt:lpstr>
      <vt:lpstr>Rozdział 2, wersy 7-10</vt:lpstr>
      <vt:lpstr>Rozdział 2, wersy od 11</vt:lpstr>
      <vt:lpstr>Struktura Księgi Hioba</vt:lpstr>
      <vt:lpstr>Rozdział 42, wersy od 1-6 </vt:lpstr>
      <vt:lpstr>Proces główny – przemiana Hioba</vt:lpstr>
      <vt:lpstr>Proces główny – przemiana Hioba</vt:lpstr>
      <vt:lpstr>Proces główny – przemiana Hioba</vt:lpstr>
      <vt:lpstr>Proces poboczny – rozwój biznesu</vt:lpstr>
      <vt:lpstr>Proces poboczny – rozwój biznesu</vt:lpstr>
      <vt:lpstr>Rozdział 42, wersy od 1-6 </vt:lpstr>
      <vt:lpstr>Rozdział 42,  7-9</vt:lpstr>
      <vt:lpstr>Rozdział 42, wersy 9b-</vt:lpstr>
      <vt:lpstr>Podwojenie?</vt:lpstr>
      <vt:lpstr>Co miał Hiob (aktywa + zarząd)</vt:lpstr>
      <vt:lpstr>A co z zarządem? Podwojenie?</vt:lpstr>
      <vt:lpstr>A co z zarządem? Podwojenie i bonus!</vt:lpstr>
      <vt:lpstr>Podwojenie?</vt:lpstr>
      <vt:lpstr>Hiob wierzył w wieczność</vt:lpstr>
      <vt:lpstr>A co z zarządem? Podwojenie i bonus!</vt:lpstr>
      <vt:lpstr>Moje wnioski</vt:lpstr>
      <vt:lpstr>Mój wniosek z księgi Hioba </vt:lpstr>
      <vt:lpstr>Psalm 127</vt:lpstr>
      <vt:lpstr>Apostoł Jakub do biznesmenów</vt:lpstr>
      <vt:lpstr>Pytania? Dyskusja?</vt:lpstr>
      <vt:lpstr>Światopoglądy różnych ludzi  (inspiracja - Darek Czyszczoń, „7 spojrzeń na Boga”)</vt:lpstr>
      <vt:lpstr>Prezentacja programu PowerPoint</vt:lpstr>
      <vt:lpstr>Prezentacja programu PowerPoint</vt:lpstr>
      <vt:lpstr>Prezentacja programu PowerPoint</vt:lpstr>
      <vt:lpstr>Stworzenie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Dobro</vt:lpstr>
      <vt:lpstr>Prezentacja programu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Hiob</dc:title>
  <dc:creator>Wojciech Apel</dc:creator>
  <cp:lastModifiedBy>Wojciech Apel</cp:lastModifiedBy>
  <cp:revision>135</cp:revision>
  <cp:lastPrinted>2022-11-06T18:20:32Z</cp:lastPrinted>
  <dcterms:created xsi:type="dcterms:W3CDTF">2018-06-02T14:50:59Z</dcterms:created>
  <dcterms:modified xsi:type="dcterms:W3CDTF">2022-11-06T18:40:41Z</dcterms:modified>
</cp:coreProperties>
</file>